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9"/>
  </p:notesMasterIdLst>
  <p:sldIdLst>
    <p:sldId id="375" r:id="rId2"/>
    <p:sldId id="413" r:id="rId3"/>
    <p:sldId id="426" r:id="rId4"/>
    <p:sldId id="416" r:id="rId5"/>
    <p:sldId id="432" r:id="rId6"/>
    <p:sldId id="433" r:id="rId7"/>
    <p:sldId id="419" r:id="rId8"/>
    <p:sldId id="422" r:id="rId9"/>
    <p:sldId id="412" r:id="rId10"/>
    <p:sldId id="376" r:id="rId11"/>
    <p:sldId id="467" r:id="rId12"/>
    <p:sldId id="468" r:id="rId13"/>
    <p:sldId id="471" r:id="rId14"/>
    <p:sldId id="427" r:id="rId15"/>
    <p:sldId id="449" r:id="rId16"/>
    <p:sldId id="438" r:id="rId17"/>
    <p:sldId id="487" r:id="rId18"/>
    <p:sldId id="470" r:id="rId19"/>
    <p:sldId id="451" r:id="rId20"/>
    <p:sldId id="448" r:id="rId21"/>
    <p:sldId id="453" r:id="rId22"/>
    <p:sldId id="452" r:id="rId23"/>
    <p:sldId id="447" r:id="rId24"/>
    <p:sldId id="455" r:id="rId25"/>
    <p:sldId id="456" r:id="rId26"/>
    <p:sldId id="441" r:id="rId27"/>
    <p:sldId id="465" r:id="rId28"/>
    <p:sldId id="466" r:id="rId29"/>
    <p:sldId id="444" r:id="rId30"/>
    <p:sldId id="458" r:id="rId31"/>
    <p:sldId id="457" r:id="rId32"/>
    <p:sldId id="464" r:id="rId33"/>
    <p:sldId id="462" r:id="rId34"/>
    <p:sldId id="463" r:id="rId35"/>
    <p:sldId id="474" r:id="rId36"/>
    <p:sldId id="488" r:id="rId37"/>
    <p:sldId id="469" r:id="rId38"/>
    <p:sldId id="472" r:id="rId39"/>
    <p:sldId id="475" r:id="rId40"/>
    <p:sldId id="402" r:id="rId41"/>
    <p:sldId id="386" r:id="rId42"/>
    <p:sldId id="489" r:id="rId43"/>
    <p:sldId id="410" r:id="rId44"/>
    <p:sldId id="406" r:id="rId45"/>
    <p:sldId id="409" r:id="rId46"/>
    <p:sldId id="490" r:id="rId47"/>
    <p:sldId id="477" r:id="rId48"/>
    <p:sldId id="408" r:id="rId49"/>
    <p:sldId id="478" r:id="rId50"/>
    <p:sldId id="484" r:id="rId51"/>
    <p:sldId id="479" r:id="rId52"/>
    <p:sldId id="480" r:id="rId53"/>
    <p:sldId id="482" r:id="rId54"/>
    <p:sldId id="491" r:id="rId55"/>
    <p:sldId id="481" r:id="rId56"/>
    <p:sldId id="483" r:id="rId57"/>
    <p:sldId id="486" r:id="rId58"/>
  </p:sldIdLst>
  <p:sldSz cx="12192000" cy="6858000"/>
  <p:notesSz cx="7102475" cy="9388475"/>
  <p:embeddedFontLst>
    <p:embeddedFont>
      <p:font typeface="Calibri" panose="020F0502020204030204" pitchFamily="34" charset="0"/>
      <p:regular r:id="rId60"/>
      <p:bold r:id="rId61"/>
      <p:italic r:id="rId62"/>
      <p:boldItalic r:id="rId63"/>
    </p:embeddedFont>
    <p:embeddedFont>
      <p:font typeface="Jumble" panose="02000503000000020004" pitchFamily="2" charset="0"/>
      <p:regular r:id="rId64"/>
    </p:embeddedFont>
    <p:embeddedFont>
      <p:font typeface="Landasans Medium" panose="00000606000000000000" pitchFamily="50" charset="0"/>
      <p:regular r:id="rId65"/>
    </p:embeddedFont>
    <p:embeddedFont>
      <p:font typeface="Leelawadee" panose="020B0502040204020203" pitchFamily="34" charset="-34"/>
      <p:regular r:id="rId66"/>
      <p:bold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C902"/>
    <a:srgbClr val="D00000"/>
    <a:srgbClr val="7F3A0B"/>
    <a:srgbClr val="336600"/>
    <a:srgbClr val="512507"/>
    <a:srgbClr val="391A05"/>
    <a:srgbClr val="FFD44B"/>
    <a:srgbClr val="F9B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833090-CD21-4490-AE69-4C6AF8DE3DA9}" v="3801" dt="2023-02-05T13:36:49.4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4997" autoAdjust="0"/>
    <p:restoredTop sz="73504" autoAdjust="0"/>
  </p:normalViewPr>
  <p:slideViewPr>
    <p:cSldViewPr snapToGrid="0">
      <p:cViewPr varScale="1">
        <p:scale>
          <a:sx n="81" d="100"/>
          <a:sy n="81" d="100"/>
        </p:scale>
        <p:origin x="3384" y="90"/>
      </p:cViewPr>
      <p:guideLst/>
    </p:cSldViewPr>
  </p:slideViewPr>
  <p:notesTextViewPr>
    <p:cViewPr>
      <p:scale>
        <a:sx n="1" d="1"/>
        <a:sy n="1" d="1"/>
      </p:scale>
      <p:origin x="0" y="0"/>
    </p:cViewPr>
  </p:notesTextViewPr>
  <p:notesViewPr>
    <p:cSldViewPr snapToGrid="0">
      <p:cViewPr varScale="1">
        <p:scale>
          <a:sx n="82" d="100"/>
          <a:sy n="82" d="100"/>
        </p:scale>
        <p:origin x="581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048" cy="470356"/>
          </a:xfrm>
          <a:prstGeom prst="rect">
            <a:avLst/>
          </a:prstGeom>
        </p:spPr>
        <p:txBody>
          <a:bodyPr vert="horz" lIns="89136" tIns="44568" rIns="89136" bIns="44568" rtlCol="0"/>
          <a:lstStyle>
            <a:lvl1pPr algn="l">
              <a:defRPr sz="1200"/>
            </a:lvl1pPr>
          </a:lstStyle>
          <a:p>
            <a:endParaRPr lang="en-US"/>
          </a:p>
        </p:txBody>
      </p:sp>
      <p:sp>
        <p:nvSpPr>
          <p:cNvPr id="3" name="Date Placeholder 2"/>
          <p:cNvSpPr>
            <a:spLocks noGrp="1"/>
          </p:cNvSpPr>
          <p:nvPr>
            <p:ph type="dt" idx="1"/>
          </p:nvPr>
        </p:nvSpPr>
        <p:spPr>
          <a:xfrm>
            <a:off x="4022886" y="0"/>
            <a:ext cx="3078048" cy="470356"/>
          </a:xfrm>
          <a:prstGeom prst="rect">
            <a:avLst/>
          </a:prstGeom>
        </p:spPr>
        <p:txBody>
          <a:bodyPr vert="horz" lIns="89136" tIns="44568" rIns="89136" bIns="44568" rtlCol="0"/>
          <a:lstStyle>
            <a:lvl1pPr algn="r">
              <a:defRPr sz="1200"/>
            </a:lvl1pPr>
          </a:lstStyle>
          <a:p>
            <a:fld id="{1A2CECBD-A91C-4026-8C76-723242C663FD}" type="datetimeFigureOut">
              <a:rPr lang="en-US" smtClean="0"/>
              <a:t>3/8/2023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89136" tIns="44568" rIns="89136" bIns="44568" rtlCol="0" anchor="ctr"/>
          <a:lstStyle/>
          <a:p>
            <a:endParaRPr lang="en-US"/>
          </a:p>
        </p:txBody>
      </p:sp>
      <p:sp>
        <p:nvSpPr>
          <p:cNvPr id="5" name="Notes Placeholder 4"/>
          <p:cNvSpPr>
            <a:spLocks noGrp="1"/>
          </p:cNvSpPr>
          <p:nvPr>
            <p:ph type="body" sz="quarter" idx="3"/>
          </p:nvPr>
        </p:nvSpPr>
        <p:spPr>
          <a:xfrm>
            <a:off x="710557" y="4518825"/>
            <a:ext cx="5681363" cy="3696091"/>
          </a:xfrm>
          <a:prstGeom prst="rect">
            <a:avLst/>
          </a:prstGeom>
        </p:spPr>
        <p:txBody>
          <a:bodyPr vert="horz" lIns="89136" tIns="44568" rIns="89136" bIns="445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120"/>
            <a:ext cx="3078048" cy="470355"/>
          </a:xfrm>
          <a:prstGeom prst="rect">
            <a:avLst/>
          </a:prstGeom>
        </p:spPr>
        <p:txBody>
          <a:bodyPr vert="horz" lIns="89136" tIns="44568" rIns="89136" bIns="44568" rtlCol="0" anchor="b"/>
          <a:lstStyle>
            <a:lvl1pPr algn="l">
              <a:defRPr sz="1200"/>
            </a:lvl1pPr>
          </a:lstStyle>
          <a:p>
            <a:endParaRPr lang="en-US"/>
          </a:p>
        </p:txBody>
      </p:sp>
      <p:sp>
        <p:nvSpPr>
          <p:cNvPr id="7" name="Slide Number Placeholder 6"/>
          <p:cNvSpPr>
            <a:spLocks noGrp="1"/>
          </p:cNvSpPr>
          <p:nvPr>
            <p:ph type="sldNum" sz="quarter" idx="5"/>
          </p:nvPr>
        </p:nvSpPr>
        <p:spPr>
          <a:xfrm>
            <a:off x="4022886" y="8918120"/>
            <a:ext cx="3078048" cy="470355"/>
          </a:xfrm>
          <a:prstGeom prst="rect">
            <a:avLst/>
          </a:prstGeom>
        </p:spPr>
        <p:txBody>
          <a:bodyPr vert="horz" lIns="89136" tIns="44568" rIns="89136" bIns="44568" rtlCol="0" anchor="b"/>
          <a:lstStyle>
            <a:lvl1pPr algn="r">
              <a:defRPr sz="1200"/>
            </a:lvl1pPr>
          </a:lstStyle>
          <a:p>
            <a:fld id="{26C52679-6622-43E1-A53E-EB8C0F4E4F71}" type="slidenum">
              <a:rPr lang="en-US" smtClean="0"/>
              <a:t>‹#›</a:t>
            </a:fld>
            <a:endParaRPr lang="en-US"/>
          </a:p>
        </p:txBody>
      </p:sp>
    </p:spTree>
    <p:extLst>
      <p:ext uri="{BB962C8B-B14F-4D97-AF65-F5344CB8AC3E}">
        <p14:creationId xmlns:p14="http://schemas.microsoft.com/office/powerpoint/2010/main" val="3264885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1</a:t>
            </a:fld>
            <a:endParaRPr lang="en-US"/>
          </a:p>
        </p:txBody>
      </p:sp>
    </p:spTree>
    <p:extLst>
      <p:ext uri="{BB962C8B-B14F-4D97-AF65-F5344CB8AC3E}">
        <p14:creationId xmlns:p14="http://schemas.microsoft.com/office/powerpoint/2010/main" val="742292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think of when you hear “Redeem” or “Redemption”?  </a:t>
            </a:r>
          </a:p>
          <a:p>
            <a:r>
              <a:rPr lang="en-US" dirty="0"/>
              <a:t>Is it only Biblically based thoughts?  Redeeming is something I bet everyone has done</a:t>
            </a:r>
          </a:p>
          <a:p>
            <a:r>
              <a:rPr lang="en-US" dirty="0"/>
              <a:t>ACTION – EXCHANGING (something of value) – for PAYMENT – clearing a DEBT.  </a:t>
            </a:r>
          </a:p>
        </p:txBody>
      </p:sp>
      <p:sp>
        <p:nvSpPr>
          <p:cNvPr id="4" name="Slide Number Placeholder 3"/>
          <p:cNvSpPr>
            <a:spLocks noGrp="1"/>
          </p:cNvSpPr>
          <p:nvPr>
            <p:ph type="sldNum" sz="quarter" idx="5"/>
          </p:nvPr>
        </p:nvSpPr>
        <p:spPr/>
        <p:txBody>
          <a:bodyPr/>
          <a:lstStyle/>
          <a:p>
            <a:fld id="{26C52679-6622-43E1-A53E-EB8C0F4E4F71}" type="slidenum">
              <a:rPr lang="en-US" smtClean="0"/>
              <a:t>10</a:t>
            </a:fld>
            <a:endParaRPr lang="en-US"/>
          </a:p>
        </p:txBody>
      </p:sp>
    </p:spTree>
    <p:extLst>
      <p:ext uri="{BB962C8B-B14F-4D97-AF65-F5344CB8AC3E}">
        <p14:creationId xmlns:p14="http://schemas.microsoft.com/office/powerpoint/2010/main" val="4249408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CARDS – points, miles, etc.  Flights, hotels, car rentals, cash back, amazon stuff – lots of types of credit card redemption.</a:t>
            </a:r>
          </a:p>
          <a:p>
            <a:r>
              <a:rPr lang="en-US" dirty="0"/>
              <a:t>Earned points (value) and you exchanged them (redeemed) them as payment for something else.  </a:t>
            </a:r>
          </a:p>
          <a:p>
            <a:r>
              <a:rPr lang="en-US" dirty="0"/>
              <a:t>Going old school on you next.  </a:t>
            </a:r>
          </a:p>
        </p:txBody>
      </p:sp>
      <p:sp>
        <p:nvSpPr>
          <p:cNvPr id="4" name="Slide Number Placeholder 3"/>
          <p:cNvSpPr>
            <a:spLocks noGrp="1"/>
          </p:cNvSpPr>
          <p:nvPr>
            <p:ph type="sldNum" sz="quarter" idx="5"/>
          </p:nvPr>
        </p:nvSpPr>
        <p:spPr/>
        <p:txBody>
          <a:bodyPr/>
          <a:lstStyle/>
          <a:p>
            <a:fld id="{26C52679-6622-43E1-A53E-EB8C0F4E4F71}" type="slidenum">
              <a:rPr lang="en-US" smtClean="0"/>
              <a:t>11</a:t>
            </a:fld>
            <a:endParaRPr lang="en-US"/>
          </a:p>
        </p:txBody>
      </p:sp>
    </p:spTree>
    <p:extLst>
      <p:ext uri="{BB962C8B-B14F-4D97-AF65-F5344CB8AC3E}">
        <p14:creationId xmlns:p14="http://schemas.microsoft.com/office/powerpoint/2010/main" val="2611213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ever heard of  S&amp;H GREEN STAMPS?  </a:t>
            </a:r>
          </a:p>
          <a:p>
            <a:r>
              <a:rPr lang="en-US" dirty="0"/>
              <a:t>I always think of these when I hear the word “REDEEM”  </a:t>
            </a:r>
          </a:p>
          <a:p>
            <a:r>
              <a:rPr lang="en-US" dirty="0"/>
              <a:t>Before credit card or store points.  I helped my grandma lick and paste here stamps in books.</a:t>
            </a:r>
          </a:p>
          <a:p>
            <a:r>
              <a:rPr lang="en-US" dirty="0"/>
              <a:t>REDEEM the stamps for something else.  </a:t>
            </a:r>
          </a:p>
        </p:txBody>
      </p:sp>
      <p:sp>
        <p:nvSpPr>
          <p:cNvPr id="4" name="Slide Number Placeholder 3"/>
          <p:cNvSpPr>
            <a:spLocks noGrp="1"/>
          </p:cNvSpPr>
          <p:nvPr>
            <p:ph type="sldNum" sz="quarter" idx="5"/>
          </p:nvPr>
        </p:nvSpPr>
        <p:spPr/>
        <p:txBody>
          <a:bodyPr/>
          <a:lstStyle/>
          <a:p>
            <a:fld id="{26C52679-6622-43E1-A53E-EB8C0F4E4F71}" type="slidenum">
              <a:rPr lang="en-US" smtClean="0"/>
              <a:t>12</a:t>
            </a:fld>
            <a:endParaRPr lang="en-US"/>
          </a:p>
        </p:txBody>
      </p:sp>
    </p:spTree>
    <p:extLst>
      <p:ext uri="{BB962C8B-B14F-4D97-AF65-F5344CB8AC3E}">
        <p14:creationId xmlns:p14="http://schemas.microsoft.com/office/powerpoint/2010/main" val="2602681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call our Redemption – a divine exchange for our class.  I like adding this thought.  It helps with the mental visual I think.  </a:t>
            </a:r>
          </a:p>
          <a:p>
            <a:r>
              <a:rPr lang="en-US" dirty="0"/>
              <a:t>So – if we have a Divine Exchange – what do you think we need to be learning about this exchange?  What do you want to know?  </a:t>
            </a:r>
          </a:p>
          <a:p>
            <a:r>
              <a:rPr lang="en-US" dirty="0"/>
              <a:t>Who?  What was exchanged? How much was exchanged?  When did it happen?  ETC.</a:t>
            </a:r>
          </a:p>
        </p:txBody>
      </p:sp>
      <p:sp>
        <p:nvSpPr>
          <p:cNvPr id="4" name="Slide Number Placeholder 3"/>
          <p:cNvSpPr>
            <a:spLocks noGrp="1"/>
          </p:cNvSpPr>
          <p:nvPr>
            <p:ph type="sldNum" sz="quarter" idx="5"/>
          </p:nvPr>
        </p:nvSpPr>
        <p:spPr/>
        <p:txBody>
          <a:bodyPr/>
          <a:lstStyle/>
          <a:p>
            <a:fld id="{26C52679-6622-43E1-A53E-EB8C0F4E4F71}" type="slidenum">
              <a:rPr lang="en-US" smtClean="0"/>
              <a:t>13</a:t>
            </a:fld>
            <a:endParaRPr lang="en-US"/>
          </a:p>
        </p:txBody>
      </p:sp>
    </p:spTree>
    <p:extLst>
      <p:ext uri="{BB962C8B-B14F-4D97-AF65-F5344CB8AC3E}">
        <p14:creationId xmlns:p14="http://schemas.microsoft.com/office/powerpoint/2010/main" val="2771598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C52679-6622-43E1-A53E-EB8C0F4E4F71}" type="slidenum">
              <a:rPr lang="en-US" smtClean="0"/>
              <a:t>14</a:t>
            </a:fld>
            <a:endParaRPr lang="en-US"/>
          </a:p>
        </p:txBody>
      </p:sp>
    </p:spTree>
    <p:extLst>
      <p:ext uri="{BB962C8B-B14F-4D97-AF65-F5344CB8AC3E}">
        <p14:creationId xmlns:p14="http://schemas.microsoft.com/office/powerpoint/2010/main" val="625396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talking about WHO is being redeemed -  SINNERS.  They belong to Satan now.  </a:t>
            </a:r>
          </a:p>
          <a:p>
            <a:r>
              <a:rPr lang="en-US" dirty="0"/>
              <a:t>Separated from God – this is what sins does.  But fortunately, God has not made this an everlasting position for us.  </a:t>
            </a:r>
          </a:p>
          <a:p>
            <a:r>
              <a:rPr lang="en-US" dirty="0"/>
              <a:t>Redemption is the process of God buying His people back from Satan!</a:t>
            </a:r>
          </a:p>
          <a:p>
            <a:r>
              <a:rPr lang="en-US" dirty="0"/>
              <a:t>Let’s talk about another concept before we start putting it all together.  Next slide RANSOM</a:t>
            </a:r>
          </a:p>
        </p:txBody>
      </p:sp>
      <p:sp>
        <p:nvSpPr>
          <p:cNvPr id="4" name="Slide Number Placeholder 3"/>
          <p:cNvSpPr>
            <a:spLocks noGrp="1"/>
          </p:cNvSpPr>
          <p:nvPr>
            <p:ph type="sldNum" sz="quarter" idx="5"/>
          </p:nvPr>
        </p:nvSpPr>
        <p:spPr/>
        <p:txBody>
          <a:bodyPr/>
          <a:lstStyle/>
          <a:p>
            <a:fld id="{26C52679-6622-43E1-A53E-EB8C0F4E4F71}" type="slidenum">
              <a:rPr lang="en-US" smtClean="0"/>
              <a:t>15</a:t>
            </a:fld>
            <a:endParaRPr lang="en-US"/>
          </a:p>
        </p:txBody>
      </p:sp>
    </p:spTree>
    <p:extLst>
      <p:ext uri="{BB962C8B-B14F-4D97-AF65-F5344CB8AC3E}">
        <p14:creationId xmlns:p14="http://schemas.microsoft.com/office/powerpoint/2010/main" val="394608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RANSOM – Biblical word for the payment for Redemption.  What comes to mind?</a:t>
            </a:r>
          </a:p>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16</a:t>
            </a:fld>
            <a:endParaRPr lang="en-US"/>
          </a:p>
        </p:txBody>
      </p:sp>
    </p:spTree>
    <p:extLst>
      <p:ext uri="{BB962C8B-B14F-4D97-AF65-F5344CB8AC3E}">
        <p14:creationId xmlns:p14="http://schemas.microsoft.com/office/powerpoint/2010/main" val="1916691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6C52679-6622-43E1-A53E-EB8C0F4E4F71}" type="slidenum">
              <a:rPr lang="en-US" smtClean="0"/>
              <a:t>17</a:t>
            </a:fld>
            <a:endParaRPr lang="en-US"/>
          </a:p>
        </p:txBody>
      </p:sp>
      <p:sp>
        <p:nvSpPr>
          <p:cNvPr id="6" name="Notes Placeholder 5">
            <a:extLst>
              <a:ext uri="{FF2B5EF4-FFF2-40B4-BE49-F238E27FC236}">
                <a16:creationId xmlns:a16="http://schemas.microsoft.com/office/drawing/2014/main" id="{999BE9F7-EBEA-6E24-92E9-7F2083A88D6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527282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modern version of a Ransom.  Ransom-ware attacks.  What happens here?  </a:t>
            </a:r>
          </a:p>
          <a:p>
            <a:r>
              <a:rPr lang="en-US" dirty="0"/>
              <a:t>Very expensive, very specific instructions.  </a:t>
            </a:r>
          </a:p>
        </p:txBody>
      </p:sp>
      <p:sp>
        <p:nvSpPr>
          <p:cNvPr id="4" name="Slide Number Placeholder 3"/>
          <p:cNvSpPr>
            <a:spLocks noGrp="1"/>
          </p:cNvSpPr>
          <p:nvPr>
            <p:ph type="sldNum" sz="quarter" idx="5"/>
          </p:nvPr>
        </p:nvSpPr>
        <p:spPr/>
        <p:txBody>
          <a:bodyPr/>
          <a:lstStyle/>
          <a:p>
            <a:fld id="{26C52679-6622-43E1-A53E-EB8C0F4E4F71}" type="slidenum">
              <a:rPr lang="en-US" smtClean="0"/>
              <a:t>18</a:t>
            </a:fld>
            <a:endParaRPr lang="en-US"/>
          </a:p>
        </p:txBody>
      </p:sp>
    </p:spTree>
    <p:extLst>
      <p:ext uri="{BB962C8B-B14F-4D97-AF65-F5344CB8AC3E}">
        <p14:creationId xmlns:p14="http://schemas.microsoft.com/office/powerpoint/2010/main" val="1712294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was the Ransom – what can we assume about the Ransom?</a:t>
            </a:r>
          </a:p>
          <a:p>
            <a:r>
              <a:rPr lang="en-US" dirty="0"/>
              <a:t>Very expensive!  YES.  And it is more than Man can pay ourselves.  </a:t>
            </a:r>
          </a:p>
          <a:p>
            <a:r>
              <a:rPr lang="en-US" dirty="0"/>
              <a:t>We are sinners and we cannot BUY or REDEEM ourselves back into God’s favor.  </a:t>
            </a:r>
          </a:p>
        </p:txBody>
      </p:sp>
      <p:sp>
        <p:nvSpPr>
          <p:cNvPr id="4" name="Slide Number Placeholder 3"/>
          <p:cNvSpPr>
            <a:spLocks noGrp="1"/>
          </p:cNvSpPr>
          <p:nvPr>
            <p:ph type="sldNum" sz="quarter" idx="5"/>
          </p:nvPr>
        </p:nvSpPr>
        <p:spPr/>
        <p:txBody>
          <a:bodyPr/>
          <a:lstStyle/>
          <a:p>
            <a:fld id="{26C52679-6622-43E1-A53E-EB8C0F4E4F71}" type="slidenum">
              <a:rPr lang="en-US" smtClean="0"/>
              <a:t>19</a:t>
            </a:fld>
            <a:endParaRPr lang="en-US"/>
          </a:p>
        </p:txBody>
      </p:sp>
    </p:spTree>
    <p:extLst>
      <p:ext uri="{BB962C8B-B14F-4D97-AF65-F5344CB8AC3E}">
        <p14:creationId xmlns:p14="http://schemas.microsoft.com/office/powerpoint/2010/main" val="2379484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all sinners.  WE have all sinned.</a:t>
            </a:r>
          </a:p>
          <a:p>
            <a:r>
              <a:rPr lang="en-US" dirty="0"/>
              <a:t>Let’s review a little bit about Sin first</a:t>
            </a:r>
          </a:p>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2</a:t>
            </a:fld>
            <a:endParaRPr lang="en-US"/>
          </a:p>
        </p:txBody>
      </p:sp>
    </p:spTree>
    <p:extLst>
      <p:ext uri="{BB962C8B-B14F-4D97-AF65-F5344CB8AC3E}">
        <p14:creationId xmlns:p14="http://schemas.microsoft.com/office/powerpoint/2010/main" val="981378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payment is BLOOD.  </a:t>
            </a:r>
          </a:p>
          <a:p>
            <a:r>
              <a:rPr lang="en-US" dirty="0"/>
              <a:t>God requires BLOOD as the payment.  Not freely given is it?  Expensive, why?  </a:t>
            </a:r>
          </a:p>
          <a:p>
            <a:r>
              <a:rPr lang="en-US" dirty="0"/>
              <a:t>GOD IS THE ONE REQUIRING THE PAYMENT (NOT SATAN) – Satan would never sell man back to God.  This becomes a deeper discussion that we’ll have in this class – but God is the one demanding payment and specifying the payment (He did so before time, before man sinned).  </a:t>
            </a:r>
          </a:p>
        </p:txBody>
      </p:sp>
      <p:sp>
        <p:nvSpPr>
          <p:cNvPr id="4" name="Slide Number Placeholder 3"/>
          <p:cNvSpPr>
            <a:spLocks noGrp="1"/>
          </p:cNvSpPr>
          <p:nvPr>
            <p:ph type="sldNum" sz="quarter" idx="5"/>
          </p:nvPr>
        </p:nvSpPr>
        <p:spPr/>
        <p:txBody>
          <a:bodyPr/>
          <a:lstStyle/>
          <a:p>
            <a:fld id="{26C52679-6622-43E1-A53E-EB8C0F4E4F71}" type="slidenum">
              <a:rPr lang="en-US" smtClean="0"/>
              <a:t>20</a:t>
            </a:fld>
            <a:endParaRPr lang="en-US"/>
          </a:p>
        </p:txBody>
      </p:sp>
    </p:spTree>
    <p:extLst>
      <p:ext uri="{BB962C8B-B14F-4D97-AF65-F5344CB8AC3E}">
        <p14:creationId xmlns:p14="http://schemas.microsoft.com/office/powerpoint/2010/main" val="1969336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Blood is required for forgiveness and atonement (reconciling).   </a:t>
            </a:r>
          </a:p>
          <a:p>
            <a:r>
              <a:rPr lang="en-US" dirty="0"/>
              <a:t>The point is that God requires Blood.  Does that seem weird?  </a:t>
            </a:r>
          </a:p>
          <a:p>
            <a:r>
              <a:rPr lang="en-US" dirty="0"/>
              <a:t>(sin in the garden, naked, covered with animal skins, blood shed = ?)</a:t>
            </a:r>
          </a:p>
          <a:p>
            <a:r>
              <a:rPr lang="en-US" dirty="0"/>
              <a:t>Do you think God just enjoys watching blood be spilled?  Animals bleed?  </a:t>
            </a:r>
          </a:p>
          <a:p>
            <a:r>
              <a:rPr lang="en-US" dirty="0"/>
              <a:t>What is the significance of Blood?  click</a:t>
            </a:r>
          </a:p>
        </p:txBody>
      </p:sp>
      <p:sp>
        <p:nvSpPr>
          <p:cNvPr id="4" name="Slide Number Placeholder 3"/>
          <p:cNvSpPr>
            <a:spLocks noGrp="1"/>
          </p:cNvSpPr>
          <p:nvPr>
            <p:ph type="sldNum" sz="quarter" idx="5"/>
          </p:nvPr>
        </p:nvSpPr>
        <p:spPr/>
        <p:txBody>
          <a:bodyPr/>
          <a:lstStyle/>
          <a:p>
            <a:fld id="{26C52679-6622-43E1-A53E-EB8C0F4E4F71}" type="slidenum">
              <a:rPr lang="en-US" smtClean="0"/>
              <a:t>21</a:t>
            </a:fld>
            <a:endParaRPr lang="en-US"/>
          </a:p>
        </p:txBody>
      </p:sp>
    </p:spTree>
    <p:extLst>
      <p:ext uri="{BB962C8B-B14F-4D97-AF65-F5344CB8AC3E}">
        <p14:creationId xmlns:p14="http://schemas.microsoft.com/office/powerpoint/2010/main" val="2919345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Blood = LIFE.  </a:t>
            </a:r>
          </a:p>
          <a:p>
            <a:r>
              <a:rPr lang="en-US" dirty="0"/>
              <a:t>God’s requirement for sin is a LIFE&gt;</a:t>
            </a:r>
          </a:p>
          <a:p>
            <a:r>
              <a:rPr lang="en-US" dirty="0"/>
              <a:t>Garden = day you eat (sin), you shall surely die (spiritually).  </a:t>
            </a:r>
          </a:p>
          <a:p>
            <a:r>
              <a:rPr lang="en-US" dirty="0"/>
              <a:t>Passage is from the Old Law.  </a:t>
            </a:r>
          </a:p>
          <a:p>
            <a:r>
              <a:rPr lang="en-US" dirty="0"/>
              <a:t>Why did God choose this payment?  His plan, His choice.  </a:t>
            </a:r>
          </a:p>
          <a:p>
            <a:r>
              <a:rPr lang="en-US" dirty="0"/>
              <a:t>Israel offered sacrifices all year long for the atonement of their sins – so they could have a relationship with God.  </a:t>
            </a:r>
          </a:p>
          <a:p>
            <a:r>
              <a:rPr lang="en-US" dirty="0"/>
              <a:t>Begs a question for us then!  </a:t>
            </a:r>
          </a:p>
        </p:txBody>
      </p:sp>
      <p:sp>
        <p:nvSpPr>
          <p:cNvPr id="4" name="Slide Number Placeholder 3"/>
          <p:cNvSpPr>
            <a:spLocks noGrp="1"/>
          </p:cNvSpPr>
          <p:nvPr>
            <p:ph type="sldNum" sz="quarter" idx="5"/>
          </p:nvPr>
        </p:nvSpPr>
        <p:spPr/>
        <p:txBody>
          <a:bodyPr/>
          <a:lstStyle/>
          <a:p>
            <a:fld id="{26C52679-6622-43E1-A53E-EB8C0F4E4F71}" type="slidenum">
              <a:rPr lang="en-US" smtClean="0"/>
              <a:t>22</a:t>
            </a:fld>
            <a:endParaRPr lang="en-US"/>
          </a:p>
        </p:txBody>
      </p:sp>
    </p:spTree>
    <p:extLst>
      <p:ext uri="{BB962C8B-B14F-4D97-AF65-F5344CB8AC3E}">
        <p14:creationId xmlns:p14="http://schemas.microsoft.com/office/powerpoint/2010/main" val="89660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we need to make sacrifices?  Steven talked about the Law when we talked about sin.  What did he say?  Specific law for a specific time for a specific people.  </a:t>
            </a:r>
          </a:p>
          <a:p>
            <a:r>
              <a:rPr lang="en-US" dirty="0"/>
              <a:t>Practice of sacrifice did not REMOVE (TAKE AWAY) sins.  </a:t>
            </a:r>
          </a:p>
          <a:p>
            <a:r>
              <a:rPr lang="en-US" dirty="0"/>
              <a:t>“Rolled forward”</a:t>
            </a:r>
          </a:p>
          <a:p>
            <a:r>
              <a:rPr lang="en-US" dirty="0"/>
              <a:t>Reminder.  </a:t>
            </a:r>
          </a:p>
        </p:txBody>
      </p:sp>
      <p:sp>
        <p:nvSpPr>
          <p:cNvPr id="4" name="Slide Number Placeholder 3"/>
          <p:cNvSpPr>
            <a:spLocks noGrp="1"/>
          </p:cNvSpPr>
          <p:nvPr>
            <p:ph type="sldNum" sz="quarter" idx="5"/>
          </p:nvPr>
        </p:nvSpPr>
        <p:spPr/>
        <p:txBody>
          <a:bodyPr/>
          <a:lstStyle/>
          <a:p>
            <a:fld id="{26C52679-6622-43E1-A53E-EB8C0F4E4F71}" type="slidenum">
              <a:rPr lang="en-US" smtClean="0"/>
              <a:t>23</a:t>
            </a:fld>
            <a:endParaRPr lang="en-US"/>
          </a:p>
        </p:txBody>
      </p:sp>
    </p:spTree>
    <p:extLst>
      <p:ext uri="{BB962C8B-B14F-4D97-AF65-F5344CB8AC3E}">
        <p14:creationId xmlns:p14="http://schemas.microsoft.com/office/powerpoint/2010/main" val="209487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C52679-6622-43E1-A53E-EB8C0F4E4F71}" type="slidenum">
              <a:rPr lang="en-US" smtClean="0"/>
              <a:t>24</a:t>
            </a:fld>
            <a:endParaRPr lang="en-US"/>
          </a:p>
        </p:txBody>
      </p:sp>
    </p:spTree>
    <p:extLst>
      <p:ext uri="{BB962C8B-B14F-4D97-AF65-F5344CB8AC3E}">
        <p14:creationId xmlns:p14="http://schemas.microsoft.com/office/powerpoint/2010/main" val="2845295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Greater “blood” = greater “life”</a:t>
            </a:r>
          </a:p>
          <a:p>
            <a:r>
              <a:rPr lang="en-US" dirty="0"/>
              <a:t>Perfect sacrifice.</a:t>
            </a:r>
          </a:p>
          <a:p>
            <a:r>
              <a:rPr lang="en-US" dirty="0"/>
              <a:t>If you are a Jew, what are you thinking?  Perfect animal.  Is that possible?  </a:t>
            </a:r>
          </a:p>
          <a:p>
            <a:r>
              <a:rPr lang="en-US" dirty="0"/>
              <a:t>God had bigger plans -  RANSOM is expensive!  </a:t>
            </a:r>
          </a:p>
          <a:p>
            <a:r>
              <a:rPr lang="en-US" dirty="0"/>
              <a:t>Now we know a little more about Our Divine Exchange </a:t>
            </a:r>
            <a:r>
              <a:rPr lang="en-US" u="sng" dirty="0"/>
              <a:t>Payment. </a:t>
            </a:r>
            <a:r>
              <a:rPr lang="en-US" u="none" dirty="0"/>
              <a:t>Too expensive for man – impossible to pay.  No perfect sacrifice.  </a:t>
            </a:r>
          </a:p>
          <a:p>
            <a:r>
              <a:rPr lang="en-US" u="sng" dirty="0"/>
              <a:t>Who is going to pay? </a:t>
            </a:r>
          </a:p>
        </p:txBody>
      </p:sp>
      <p:sp>
        <p:nvSpPr>
          <p:cNvPr id="4" name="Slide Number Placeholder 3"/>
          <p:cNvSpPr>
            <a:spLocks noGrp="1"/>
          </p:cNvSpPr>
          <p:nvPr>
            <p:ph type="sldNum" sz="quarter" idx="5"/>
          </p:nvPr>
        </p:nvSpPr>
        <p:spPr/>
        <p:txBody>
          <a:bodyPr/>
          <a:lstStyle/>
          <a:p>
            <a:fld id="{26C52679-6622-43E1-A53E-EB8C0F4E4F71}" type="slidenum">
              <a:rPr lang="en-US" smtClean="0"/>
              <a:t>25</a:t>
            </a:fld>
            <a:endParaRPr lang="en-US"/>
          </a:p>
        </p:txBody>
      </p:sp>
    </p:spTree>
    <p:extLst>
      <p:ext uri="{BB962C8B-B14F-4D97-AF65-F5344CB8AC3E}">
        <p14:creationId xmlns:p14="http://schemas.microsoft.com/office/powerpoint/2010/main" val="42672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paid?  Another man?  NOPE&gt; </a:t>
            </a:r>
          </a:p>
          <a:p>
            <a:r>
              <a:rPr lang="en-US" dirty="0"/>
              <a:t>Same thought:  too costly.  </a:t>
            </a:r>
          </a:p>
        </p:txBody>
      </p:sp>
      <p:sp>
        <p:nvSpPr>
          <p:cNvPr id="4" name="Slide Number Placeholder 3"/>
          <p:cNvSpPr>
            <a:spLocks noGrp="1"/>
          </p:cNvSpPr>
          <p:nvPr>
            <p:ph type="sldNum" sz="quarter" idx="5"/>
          </p:nvPr>
        </p:nvSpPr>
        <p:spPr/>
        <p:txBody>
          <a:bodyPr/>
          <a:lstStyle/>
          <a:p>
            <a:fld id="{26C52679-6622-43E1-A53E-EB8C0F4E4F71}" type="slidenum">
              <a:rPr lang="en-US" smtClean="0"/>
              <a:t>26</a:t>
            </a:fld>
            <a:endParaRPr lang="en-US"/>
          </a:p>
        </p:txBody>
      </p:sp>
    </p:spTree>
    <p:extLst>
      <p:ext uri="{BB962C8B-B14F-4D97-AF65-F5344CB8AC3E}">
        <p14:creationId xmlns:p14="http://schemas.microsoft.com/office/powerpoint/2010/main" val="3118080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Anyway – what is the most a man can give? Everything – still not enough.  </a:t>
            </a:r>
          </a:p>
        </p:txBody>
      </p:sp>
      <p:sp>
        <p:nvSpPr>
          <p:cNvPr id="4" name="Slide Number Placeholder 3"/>
          <p:cNvSpPr>
            <a:spLocks noGrp="1"/>
          </p:cNvSpPr>
          <p:nvPr>
            <p:ph type="sldNum" sz="quarter" idx="5"/>
          </p:nvPr>
        </p:nvSpPr>
        <p:spPr/>
        <p:txBody>
          <a:bodyPr/>
          <a:lstStyle/>
          <a:p>
            <a:fld id="{26C52679-6622-43E1-A53E-EB8C0F4E4F71}" type="slidenum">
              <a:rPr lang="en-US" smtClean="0"/>
              <a:t>27</a:t>
            </a:fld>
            <a:endParaRPr lang="en-US"/>
          </a:p>
        </p:txBody>
      </p:sp>
    </p:spTree>
    <p:extLst>
      <p:ext uri="{BB962C8B-B14F-4D97-AF65-F5344CB8AC3E}">
        <p14:creationId xmlns:p14="http://schemas.microsoft.com/office/powerpoint/2010/main" val="2065548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the answer:  God made the payment on our behalf.  </a:t>
            </a:r>
          </a:p>
          <a:p>
            <a:r>
              <a:rPr lang="en-US" dirty="0"/>
              <a:t>Wow – as the sacrificial lambs symbolically bore the sins of man (for a year); Christ was offered to bear the sins of many!  </a:t>
            </a:r>
          </a:p>
        </p:txBody>
      </p:sp>
      <p:sp>
        <p:nvSpPr>
          <p:cNvPr id="4" name="Slide Number Placeholder 3"/>
          <p:cNvSpPr>
            <a:spLocks noGrp="1"/>
          </p:cNvSpPr>
          <p:nvPr>
            <p:ph type="sldNum" sz="quarter" idx="5"/>
          </p:nvPr>
        </p:nvSpPr>
        <p:spPr/>
        <p:txBody>
          <a:bodyPr/>
          <a:lstStyle/>
          <a:p>
            <a:fld id="{26C52679-6622-43E1-A53E-EB8C0F4E4F71}" type="slidenum">
              <a:rPr lang="en-US" smtClean="0"/>
              <a:t>28</a:t>
            </a:fld>
            <a:endParaRPr lang="en-US"/>
          </a:p>
        </p:txBody>
      </p:sp>
    </p:spTree>
    <p:extLst>
      <p:ext uri="{BB962C8B-B14F-4D97-AF65-F5344CB8AC3E}">
        <p14:creationId xmlns:p14="http://schemas.microsoft.com/office/powerpoint/2010/main" val="4260129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sent a perfect LAMB.  There was a perfect animal sacrifice!  Jesus was perfect!  He was the Lamb of God.  </a:t>
            </a:r>
          </a:p>
        </p:txBody>
      </p:sp>
      <p:sp>
        <p:nvSpPr>
          <p:cNvPr id="4" name="Slide Number Placeholder 3"/>
          <p:cNvSpPr>
            <a:spLocks noGrp="1"/>
          </p:cNvSpPr>
          <p:nvPr>
            <p:ph type="sldNum" sz="quarter" idx="5"/>
          </p:nvPr>
        </p:nvSpPr>
        <p:spPr/>
        <p:txBody>
          <a:bodyPr/>
          <a:lstStyle/>
          <a:p>
            <a:fld id="{26C52679-6622-43E1-A53E-EB8C0F4E4F71}" type="slidenum">
              <a:rPr lang="en-US" smtClean="0"/>
              <a:t>29</a:t>
            </a:fld>
            <a:endParaRPr lang="en-US"/>
          </a:p>
        </p:txBody>
      </p:sp>
    </p:spTree>
    <p:extLst>
      <p:ext uri="{BB962C8B-B14F-4D97-AF65-F5344CB8AC3E}">
        <p14:creationId xmlns:p14="http://schemas.microsoft.com/office/powerpoint/2010/main" val="2320029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3</a:t>
            </a:fld>
            <a:endParaRPr lang="en-US"/>
          </a:p>
        </p:txBody>
      </p:sp>
    </p:spTree>
    <p:extLst>
      <p:ext uri="{BB962C8B-B14F-4D97-AF65-F5344CB8AC3E}">
        <p14:creationId xmlns:p14="http://schemas.microsoft.com/office/powerpoint/2010/main" val="3456766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did God make the payment </a:t>
            </a:r>
          </a:p>
        </p:txBody>
      </p:sp>
      <p:sp>
        <p:nvSpPr>
          <p:cNvPr id="4" name="Slide Number Placeholder 3"/>
          <p:cNvSpPr>
            <a:spLocks noGrp="1"/>
          </p:cNvSpPr>
          <p:nvPr>
            <p:ph type="sldNum" sz="quarter" idx="5"/>
          </p:nvPr>
        </p:nvSpPr>
        <p:spPr/>
        <p:txBody>
          <a:bodyPr/>
          <a:lstStyle/>
          <a:p>
            <a:fld id="{26C52679-6622-43E1-A53E-EB8C0F4E4F71}" type="slidenum">
              <a:rPr lang="en-US" smtClean="0"/>
              <a:t>30</a:t>
            </a:fld>
            <a:endParaRPr lang="en-US"/>
          </a:p>
        </p:txBody>
      </p:sp>
    </p:spTree>
    <p:extLst>
      <p:ext uri="{BB962C8B-B14F-4D97-AF65-F5344CB8AC3E}">
        <p14:creationId xmlns:p14="http://schemas.microsoft.com/office/powerpoint/2010/main" val="268581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know the cost (ransom), we know who paid (God) – and we </a:t>
            </a:r>
            <a:r>
              <a:rPr lang="en-US" dirty="0" err="1"/>
              <a:t>kinda</a:t>
            </a:r>
            <a:r>
              <a:rPr lang="en-US" dirty="0"/>
              <a:t> know when the payment was made – but let’s look more at this so can see what the Bible has to say about this payment.  </a:t>
            </a:r>
          </a:p>
        </p:txBody>
      </p:sp>
      <p:sp>
        <p:nvSpPr>
          <p:cNvPr id="4" name="Slide Number Placeholder 3"/>
          <p:cNvSpPr>
            <a:spLocks noGrp="1"/>
          </p:cNvSpPr>
          <p:nvPr>
            <p:ph type="sldNum" sz="quarter" idx="5"/>
          </p:nvPr>
        </p:nvSpPr>
        <p:spPr/>
        <p:txBody>
          <a:bodyPr/>
          <a:lstStyle/>
          <a:p>
            <a:fld id="{26C52679-6622-43E1-A53E-EB8C0F4E4F71}" type="slidenum">
              <a:rPr lang="en-US" smtClean="0"/>
              <a:t>31</a:t>
            </a:fld>
            <a:endParaRPr lang="en-US"/>
          </a:p>
        </p:txBody>
      </p:sp>
    </p:spTree>
    <p:extLst>
      <p:ext uri="{BB962C8B-B14F-4D97-AF65-F5344CB8AC3E}">
        <p14:creationId xmlns:p14="http://schemas.microsoft.com/office/powerpoint/2010/main" val="550030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the blood need to be innocent?  Yes, pure, perfect.  </a:t>
            </a:r>
          </a:p>
          <a:p>
            <a:r>
              <a:rPr lang="en-US" dirty="0"/>
              <a:t>We have redemption (price is paid) through Jesus Blood.  </a:t>
            </a:r>
          </a:p>
          <a:p>
            <a:r>
              <a:rPr lang="en-US" dirty="0"/>
              <a:t>Delivered from Darkness.  </a:t>
            </a:r>
          </a:p>
        </p:txBody>
      </p:sp>
      <p:sp>
        <p:nvSpPr>
          <p:cNvPr id="4" name="Slide Number Placeholder 3"/>
          <p:cNvSpPr>
            <a:spLocks noGrp="1"/>
          </p:cNvSpPr>
          <p:nvPr>
            <p:ph type="sldNum" sz="quarter" idx="5"/>
          </p:nvPr>
        </p:nvSpPr>
        <p:spPr/>
        <p:txBody>
          <a:bodyPr/>
          <a:lstStyle/>
          <a:p>
            <a:fld id="{26C52679-6622-43E1-A53E-EB8C0F4E4F71}" type="slidenum">
              <a:rPr lang="en-US" smtClean="0"/>
              <a:t>32</a:t>
            </a:fld>
            <a:endParaRPr lang="en-US"/>
          </a:p>
        </p:txBody>
      </p:sp>
    </p:spTree>
    <p:extLst>
      <p:ext uri="{BB962C8B-B14F-4D97-AF65-F5344CB8AC3E}">
        <p14:creationId xmlns:p14="http://schemas.microsoft.com/office/powerpoint/2010/main" val="1609465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Innocent blood = innocent life.  When Jesus was put to death – blood payment was made – </a:t>
            </a:r>
          </a:p>
          <a:p>
            <a:r>
              <a:rPr lang="en-US" dirty="0"/>
              <a:t>The “just’ for “unjust” = perfect for the imperfect.  </a:t>
            </a:r>
          </a:p>
        </p:txBody>
      </p:sp>
      <p:sp>
        <p:nvSpPr>
          <p:cNvPr id="4" name="Slide Number Placeholder 3"/>
          <p:cNvSpPr>
            <a:spLocks noGrp="1"/>
          </p:cNvSpPr>
          <p:nvPr>
            <p:ph type="sldNum" sz="quarter" idx="5"/>
          </p:nvPr>
        </p:nvSpPr>
        <p:spPr/>
        <p:txBody>
          <a:bodyPr/>
          <a:lstStyle/>
          <a:p>
            <a:fld id="{26C52679-6622-43E1-A53E-EB8C0F4E4F71}" type="slidenum">
              <a:rPr lang="en-US" smtClean="0"/>
              <a:t>33</a:t>
            </a:fld>
            <a:endParaRPr lang="en-US"/>
          </a:p>
        </p:txBody>
      </p:sp>
    </p:spTree>
    <p:extLst>
      <p:ext uri="{BB962C8B-B14F-4D97-AF65-F5344CB8AC3E}">
        <p14:creationId xmlns:p14="http://schemas.microsoft.com/office/powerpoint/2010/main" val="3622815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Innocent blood &amp; life made the perfect sacrifice.  </a:t>
            </a:r>
          </a:p>
          <a:p>
            <a:r>
              <a:rPr lang="en-US" dirty="0"/>
              <a:t>Not redeemed with things man might have – only the precious blood – unblemished, spotless blood of Jesus Christ.  </a:t>
            </a:r>
          </a:p>
          <a:p>
            <a:r>
              <a:rPr lang="en-US" dirty="0"/>
              <a:t>LAST SLIDE FOR TODAY</a:t>
            </a:r>
          </a:p>
        </p:txBody>
      </p:sp>
      <p:sp>
        <p:nvSpPr>
          <p:cNvPr id="4" name="Slide Number Placeholder 3"/>
          <p:cNvSpPr>
            <a:spLocks noGrp="1"/>
          </p:cNvSpPr>
          <p:nvPr>
            <p:ph type="sldNum" sz="quarter" idx="5"/>
          </p:nvPr>
        </p:nvSpPr>
        <p:spPr/>
        <p:txBody>
          <a:bodyPr/>
          <a:lstStyle/>
          <a:p>
            <a:fld id="{26C52679-6622-43E1-A53E-EB8C0F4E4F71}" type="slidenum">
              <a:rPr lang="en-US" smtClean="0"/>
              <a:t>34</a:t>
            </a:fld>
            <a:endParaRPr lang="en-US"/>
          </a:p>
        </p:txBody>
      </p:sp>
    </p:spTree>
    <p:extLst>
      <p:ext uri="{BB962C8B-B14F-4D97-AF65-F5344CB8AC3E}">
        <p14:creationId xmlns:p14="http://schemas.microsoft.com/office/powerpoint/2010/main" val="9622931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35</a:t>
            </a:fld>
            <a:endParaRPr lang="en-US"/>
          </a:p>
        </p:txBody>
      </p:sp>
    </p:spTree>
    <p:extLst>
      <p:ext uri="{BB962C8B-B14F-4D97-AF65-F5344CB8AC3E}">
        <p14:creationId xmlns:p14="http://schemas.microsoft.com/office/powerpoint/2010/main" val="19540326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special gum – never get sick, always strong.   Ransom (price) very expensive – beyond man’s normal reach.  </a:t>
            </a:r>
          </a:p>
          <a:p>
            <a:r>
              <a:rPr lang="en-US" dirty="0"/>
              <a:t>God will give us the gum.  (eternal life) – but we can’t afford it – so he has paid the price for the gum for us.  It’s His gum, He wants us to have it and He has paid for it.  OH but there is a CATCH.  You have to go pick it up at the CVS.  That is redemption.  </a:t>
            </a:r>
          </a:p>
        </p:txBody>
      </p:sp>
      <p:sp>
        <p:nvSpPr>
          <p:cNvPr id="4" name="Slide Number Placeholder 3"/>
          <p:cNvSpPr>
            <a:spLocks noGrp="1"/>
          </p:cNvSpPr>
          <p:nvPr>
            <p:ph type="sldNum" sz="quarter" idx="5"/>
          </p:nvPr>
        </p:nvSpPr>
        <p:spPr/>
        <p:txBody>
          <a:bodyPr/>
          <a:lstStyle/>
          <a:p>
            <a:fld id="{26C52679-6622-43E1-A53E-EB8C0F4E4F71}" type="slidenum">
              <a:rPr lang="en-US" smtClean="0"/>
              <a:t>36</a:t>
            </a:fld>
            <a:endParaRPr lang="en-US"/>
          </a:p>
        </p:txBody>
      </p:sp>
    </p:spTree>
    <p:extLst>
      <p:ext uri="{BB962C8B-B14F-4D97-AF65-F5344CB8AC3E}">
        <p14:creationId xmlns:p14="http://schemas.microsoft.com/office/powerpoint/2010/main" val="225019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37</a:t>
            </a:fld>
            <a:endParaRPr lang="en-US"/>
          </a:p>
        </p:txBody>
      </p:sp>
    </p:spTree>
    <p:extLst>
      <p:ext uri="{BB962C8B-B14F-4D97-AF65-F5344CB8AC3E}">
        <p14:creationId xmlns:p14="http://schemas.microsoft.com/office/powerpoint/2010/main" val="15624633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Talked about Redemption, second part of the class is Salvation.</a:t>
            </a:r>
          </a:p>
          <a:p>
            <a:r>
              <a:rPr lang="en-US" dirty="0"/>
              <a:t>Redemption is buying back or an exchange.  Blood for Life. </a:t>
            </a:r>
          </a:p>
          <a:p>
            <a:r>
              <a:rPr lang="en-US" dirty="0"/>
              <a:t>Salvation is related but different.  VICE DITTO.  </a:t>
            </a:r>
          </a:p>
        </p:txBody>
      </p:sp>
      <p:sp>
        <p:nvSpPr>
          <p:cNvPr id="4" name="Slide Number Placeholder 3"/>
          <p:cNvSpPr>
            <a:spLocks noGrp="1"/>
          </p:cNvSpPr>
          <p:nvPr>
            <p:ph type="sldNum" sz="quarter" idx="5"/>
          </p:nvPr>
        </p:nvSpPr>
        <p:spPr/>
        <p:txBody>
          <a:bodyPr/>
          <a:lstStyle/>
          <a:p>
            <a:fld id="{26C52679-6622-43E1-A53E-EB8C0F4E4F71}" type="slidenum">
              <a:rPr lang="en-US" smtClean="0"/>
              <a:t>38</a:t>
            </a:fld>
            <a:endParaRPr lang="en-US"/>
          </a:p>
        </p:txBody>
      </p:sp>
    </p:spTree>
    <p:extLst>
      <p:ext uri="{BB962C8B-B14F-4D97-AF65-F5344CB8AC3E}">
        <p14:creationId xmlns:p14="http://schemas.microsoft.com/office/powerpoint/2010/main" val="35140985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salvation?  Root word: save</a:t>
            </a:r>
          </a:p>
          <a:p>
            <a:r>
              <a:rPr lang="en-US" dirty="0"/>
              <a:t>What does that imply?  Have we discussed that already?  Yes,  we are of the devil’s kingdom when we are living in Sin.  </a:t>
            </a:r>
          </a:p>
          <a:p>
            <a:r>
              <a:rPr lang="en-US" dirty="0"/>
              <a:t>Salvation is similar to Redemption – but different.  VICE DITTO. </a:t>
            </a:r>
          </a:p>
          <a:p>
            <a:r>
              <a:rPr lang="en-US" dirty="0"/>
              <a:t>Man is rescued by God is the central theme to both. But two ways of looking at it.  </a:t>
            </a:r>
          </a:p>
          <a:p>
            <a:r>
              <a:rPr lang="en-US" dirty="0"/>
              <a:t>Redemption buys man’s freedom.  Salvation rescues man from sure death.  </a:t>
            </a:r>
          </a:p>
        </p:txBody>
      </p:sp>
      <p:sp>
        <p:nvSpPr>
          <p:cNvPr id="4" name="Slide Number Placeholder 3"/>
          <p:cNvSpPr>
            <a:spLocks noGrp="1"/>
          </p:cNvSpPr>
          <p:nvPr>
            <p:ph type="sldNum" sz="quarter" idx="5"/>
          </p:nvPr>
        </p:nvSpPr>
        <p:spPr/>
        <p:txBody>
          <a:bodyPr/>
          <a:lstStyle/>
          <a:p>
            <a:fld id="{26C52679-6622-43E1-A53E-EB8C0F4E4F71}" type="slidenum">
              <a:rPr lang="en-US" smtClean="0"/>
              <a:t>39</a:t>
            </a:fld>
            <a:endParaRPr lang="en-US"/>
          </a:p>
        </p:txBody>
      </p:sp>
    </p:spTree>
    <p:extLst>
      <p:ext uri="{BB962C8B-B14F-4D97-AF65-F5344CB8AC3E}">
        <p14:creationId xmlns:p14="http://schemas.microsoft.com/office/powerpoint/2010/main" val="3925986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typical graphic that you can find online depicting what Sin does to our relationship with God.  </a:t>
            </a:r>
          </a:p>
          <a:p>
            <a:r>
              <a:rPr lang="en-US" dirty="0"/>
              <a:t>What do you see here?  Sin leads to death.  Separates us from God.  (Big Gap)</a:t>
            </a:r>
          </a:p>
          <a:p>
            <a:r>
              <a:rPr lang="en-US" dirty="0"/>
              <a:t>Today we want to start talking about what comes next.  </a:t>
            </a:r>
          </a:p>
          <a:p>
            <a:r>
              <a:rPr lang="en-US" dirty="0"/>
              <a:t>THE END</a:t>
            </a:r>
          </a:p>
        </p:txBody>
      </p:sp>
      <p:sp>
        <p:nvSpPr>
          <p:cNvPr id="4" name="Slide Number Placeholder 3"/>
          <p:cNvSpPr>
            <a:spLocks noGrp="1"/>
          </p:cNvSpPr>
          <p:nvPr>
            <p:ph type="sldNum" sz="quarter" idx="5"/>
          </p:nvPr>
        </p:nvSpPr>
        <p:spPr/>
        <p:txBody>
          <a:bodyPr/>
          <a:lstStyle/>
          <a:p>
            <a:fld id="{26C52679-6622-43E1-A53E-EB8C0F4E4F71}" type="slidenum">
              <a:rPr lang="en-US" smtClean="0"/>
              <a:t>4</a:t>
            </a:fld>
            <a:endParaRPr lang="en-US"/>
          </a:p>
        </p:txBody>
      </p:sp>
    </p:spTree>
    <p:extLst>
      <p:ext uri="{BB962C8B-B14F-4D97-AF65-F5344CB8AC3E}">
        <p14:creationId xmlns:p14="http://schemas.microsoft.com/office/powerpoint/2010/main" val="4473536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has heard of the ROMANS ROAD TO SALVATION?  </a:t>
            </a:r>
          </a:p>
          <a:p>
            <a:r>
              <a:rPr lang="en-US" dirty="0"/>
              <a:t>A collection of passages in Romans that provide the overview and God’s plan for salvation.  </a:t>
            </a:r>
          </a:p>
          <a:p>
            <a:r>
              <a:rPr lang="en-US" dirty="0"/>
              <a:t>There are a number of these ‘so called’ Romans Road to Salvation published.  Many aren’t exactly right.  </a:t>
            </a:r>
          </a:p>
          <a:p>
            <a:r>
              <a:rPr lang="en-US" dirty="0"/>
              <a:t>I’ve gone through some and put together what I believe is an accurate road.  </a:t>
            </a:r>
          </a:p>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40</a:t>
            </a:fld>
            <a:endParaRPr lang="en-US"/>
          </a:p>
        </p:txBody>
      </p:sp>
    </p:spTree>
    <p:extLst>
      <p:ext uri="{BB962C8B-B14F-4D97-AF65-F5344CB8AC3E}">
        <p14:creationId xmlns:p14="http://schemas.microsoft.com/office/powerpoint/2010/main" val="30059250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we get on a road, what do we always check?  Confirm the destination.  </a:t>
            </a:r>
          </a:p>
          <a:p>
            <a:r>
              <a:rPr lang="en-US" dirty="0"/>
              <a:t>“Are we on the right road?”  How do you know? </a:t>
            </a:r>
          </a:p>
          <a:p>
            <a:r>
              <a:rPr lang="en-US" dirty="0"/>
              <a:t>Biblically speaking – we have to study and evaluate to make sure we are on the right road. </a:t>
            </a:r>
          </a:p>
          <a:p>
            <a:r>
              <a:rPr lang="en-US" dirty="0"/>
              <a:t>Romans Roads to Salvation are many if you search the internet.  But there is only One Road.  So we have to look at all the guide posts and markers to make sure we are on the right road.   </a:t>
            </a:r>
          </a:p>
        </p:txBody>
      </p:sp>
      <p:sp>
        <p:nvSpPr>
          <p:cNvPr id="4" name="Slide Number Placeholder 3"/>
          <p:cNvSpPr>
            <a:spLocks noGrp="1"/>
          </p:cNvSpPr>
          <p:nvPr>
            <p:ph type="sldNum" sz="quarter" idx="5"/>
          </p:nvPr>
        </p:nvSpPr>
        <p:spPr/>
        <p:txBody>
          <a:bodyPr/>
          <a:lstStyle/>
          <a:p>
            <a:fld id="{26C52679-6622-43E1-A53E-EB8C0F4E4F71}" type="slidenum">
              <a:rPr lang="en-US" smtClean="0"/>
              <a:t>41</a:t>
            </a:fld>
            <a:endParaRPr lang="en-US"/>
          </a:p>
        </p:txBody>
      </p:sp>
    </p:spTree>
    <p:extLst>
      <p:ext uri="{BB962C8B-B14F-4D97-AF65-F5344CB8AC3E}">
        <p14:creationId xmlns:p14="http://schemas.microsoft.com/office/powerpoint/2010/main" val="33246852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Romans road starts where we did in the last couple of lessons.  LOST.  We are all LOST.  Sinners need a way.  </a:t>
            </a:r>
          </a:p>
        </p:txBody>
      </p:sp>
      <p:sp>
        <p:nvSpPr>
          <p:cNvPr id="4" name="Slide Number Placeholder 3"/>
          <p:cNvSpPr>
            <a:spLocks noGrp="1"/>
          </p:cNvSpPr>
          <p:nvPr>
            <p:ph type="sldNum" sz="quarter" idx="5"/>
          </p:nvPr>
        </p:nvSpPr>
        <p:spPr/>
        <p:txBody>
          <a:bodyPr/>
          <a:lstStyle/>
          <a:p>
            <a:fld id="{26C52679-6622-43E1-A53E-EB8C0F4E4F71}" type="slidenum">
              <a:rPr lang="en-US" smtClean="0"/>
              <a:t>42</a:t>
            </a:fld>
            <a:endParaRPr lang="en-US"/>
          </a:p>
        </p:txBody>
      </p:sp>
    </p:spTree>
    <p:extLst>
      <p:ext uri="{BB962C8B-B14F-4D97-AF65-F5344CB8AC3E}">
        <p14:creationId xmlns:p14="http://schemas.microsoft.com/office/powerpoint/2010/main" val="463691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so LOST we are headed for sure death.  If we are simply driving blindly – walking without purposes – we have little hope and the result of wandering and following our own way is death.  </a:t>
            </a:r>
          </a:p>
        </p:txBody>
      </p:sp>
      <p:sp>
        <p:nvSpPr>
          <p:cNvPr id="4" name="Slide Number Placeholder 3"/>
          <p:cNvSpPr>
            <a:spLocks noGrp="1"/>
          </p:cNvSpPr>
          <p:nvPr>
            <p:ph type="sldNum" sz="quarter" idx="5"/>
          </p:nvPr>
        </p:nvSpPr>
        <p:spPr/>
        <p:txBody>
          <a:bodyPr/>
          <a:lstStyle/>
          <a:p>
            <a:fld id="{26C52679-6622-43E1-A53E-EB8C0F4E4F71}" type="slidenum">
              <a:rPr lang="en-US" smtClean="0"/>
              <a:t>43</a:t>
            </a:fld>
            <a:endParaRPr lang="en-US"/>
          </a:p>
        </p:txBody>
      </p:sp>
    </p:spTree>
    <p:extLst>
      <p:ext uri="{BB962C8B-B14F-4D97-AF65-F5344CB8AC3E}">
        <p14:creationId xmlns:p14="http://schemas.microsoft.com/office/powerpoint/2010/main" val="24173590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 is on the Way!  Actually while we were lost (still sinners) – before we even knew we needed saving – God sent His Son to rescue us.  </a:t>
            </a:r>
          </a:p>
          <a:p>
            <a:r>
              <a:rPr lang="en-US" dirty="0"/>
              <a:t>Jesus came to die in our place!  So we could live!  AMAZING!!	</a:t>
            </a:r>
          </a:p>
        </p:txBody>
      </p:sp>
      <p:sp>
        <p:nvSpPr>
          <p:cNvPr id="4" name="Slide Number Placeholder 3"/>
          <p:cNvSpPr>
            <a:spLocks noGrp="1"/>
          </p:cNvSpPr>
          <p:nvPr>
            <p:ph type="sldNum" sz="quarter" idx="5"/>
          </p:nvPr>
        </p:nvSpPr>
        <p:spPr/>
        <p:txBody>
          <a:bodyPr/>
          <a:lstStyle/>
          <a:p>
            <a:fld id="{26C52679-6622-43E1-A53E-EB8C0F4E4F71}" type="slidenum">
              <a:rPr lang="en-US" smtClean="0"/>
              <a:t>44</a:t>
            </a:fld>
            <a:endParaRPr lang="en-US"/>
          </a:p>
        </p:txBody>
      </p:sp>
    </p:spTree>
    <p:extLst>
      <p:ext uri="{BB962C8B-B14F-4D97-AF65-F5344CB8AC3E}">
        <p14:creationId xmlns:p14="http://schemas.microsoft.com/office/powerpoint/2010/main" val="835074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whole story of man being lost, but God willing to Save Him (at God’s own cost) is GOOD NEWS!  </a:t>
            </a:r>
          </a:p>
          <a:p>
            <a:r>
              <a:rPr lang="en-US" dirty="0"/>
              <a:t>It is the GOSPEL!  (means Good News)</a:t>
            </a:r>
          </a:p>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45</a:t>
            </a:fld>
            <a:endParaRPr lang="en-US"/>
          </a:p>
        </p:txBody>
      </p:sp>
    </p:spTree>
    <p:extLst>
      <p:ext uri="{BB962C8B-B14F-4D97-AF65-F5344CB8AC3E}">
        <p14:creationId xmlns:p14="http://schemas.microsoft.com/office/powerpoint/2010/main" val="13539658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is He going to rescue me too?  Depends – do you believe He will?  He will gladly do it, but you need to believe it.  </a:t>
            </a:r>
          </a:p>
          <a:p>
            <a:r>
              <a:rPr lang="en-US" dirty="0"/>
              <a:t>And you need to do something as well .  You need to call out to HIM!!  </a:t>
            </a:r>
          </a:p>
        </p:txBody>
      </p:sp>
      <p:sp>
        <p:nvSpPr>
          <p:cNvPr id="4" name="Slide Number Placeholder 3"/>
          <p:cNvSpPr>
            <a:spLocks noGrp="1"/>
          </p:cNvSpPr>
          <p:nvPr>
            <p:ph type="sldNum" sz="quarter" idx="5"/>
          </p:nvPr>
        </p:nvSpPr>
        <p:spPr/>
        <p:txBody>
          <a:bodyPr/>
          <a:lstStyle/>
          <a:p>
            <a:fld id="{26C52679-6622-43E1-A53E-EB8C0F4E4F71}" type="slidenum">
              <a:rPr lang="en-US" smtClean="0"/>
              <a:t>46</a:t>
            </a:fld>
            <a:endParaRPr lang="en-US"/>
          </a:p>
        </p:txBody>
      </p:sp>
    </p:spTree>
    <p:extLst>
      <p:ext uri="{BB962C8B-B14F-4D97-AF65-F5344CB8AC3E}">
        <p14:creationId xmlns:p14="http://schemas.microsoft.com/office/powerpoint/2010/main" val="17557888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is He going to rescue me too?  Depends – do you believe He will?  He will gladly do it, but you need to believe it.  </a:t>
            </a:r>
          </a:p>
          <a:p>
            <a:r>
              <a:rPr lang="en-US" dirty="0"/>
              <a:t>And you need to do something as well .  You need to call out to HIM!!    And that means doing what He says!  </a:t>
            </a:r>
          </a:p>
        </p:txBody>
      </p:sp>
      <p:sp>
        <p:nvSpPr>
          <p:cNvPr id="4" name="Slide Number Placeholder 3"/>
          <p:cNvSpPr>
            <a:spLocks noGrp="1"/>
          </p:cNvSpPr>
          <p:nvPr>
            <p:ph type="sldNum" sz="quarter" idx="5"/>
          </p:nvPr>
        </p:nvSpPr>
        <p:spPr/>
        <p:txBody>
          <a:bodyPr/>
          <a:lstStyle/>
          <a:p>
            <a:fld id="{26C52679-6622-43E1-A53E-EB8C0F4E4F71}" type="slidenum">
              <a:rPr lang="en-US" smtClean="0"/>
              <a:t>47</a:t>
            </a:fld>
            <a:endParaRPr lang="en-US"/>
          </a:p>
        </p:txBody>
      </p:sp>
    </p:spTree>
    <p:extLst>
      <p:ext uri="{BB962C8B-B14F-4D97-AF65-F5344CB8AC3E}">
        <p14:creationId xmlns:p14="http://schemas.microsoft.com/office/powerpoint/2010/main" val="222462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how can I know He is willing to help me?  </a:t>
            </a:r>
          </a:p>
          <a:p>
            <a:r>
              <a:rPr lang="en-US" dirty="0"/>
              <a:t>He tells us in many places and in many ways what HIS plan is.  </a:t>
            </a:r>
          </a:p>
          <a:p>
            <a:r>
              <a:rPr lang="en-US" dirty="0"/>
              <a:t>We just need to ready about it!  </a:t>
            </a:r>
          </a:p>
        </p:txBody>
      </p:sp>
      <p:sp>
        <p:nvSpPr>
          <p:cNvPr id="4" name="Slide Number Placeholder 3"/>
          <p:cNvSpPr>
            <a:spLocks noGrp="1"/>
          </p:cNvSpPr>
          <p:nvPr>
            <p:ph type="sldNum" sz="quarter" idx="5"/>
          </p:nvPr>
        </p:nvSpPr>
        <p:spPr/>
        <p:txBody>
          <a:bodyPr/>
          <a:lstStyle/>
          <a:p>
            <a:fld id="{26C52679-6622-43E1-A53E-EB8C0F4E4F71}" type="slidenum">
              <a:rPr lang="en-US" smtClean="0"/>
              <a:t>48</a:t>
            </a:fld>
            <a:endParaRPr lang="en-US"/>
          </a:p>
        </p:txBody>
      </p:sp>
    </p:spTree>
    <p:extLst>
      <p:ext uri="{BB962C8B-B14F-4D97-AF65-F5344CB8AC3E}">
        <p14:creationId xmlns:p14="http://schemas.microsoft.com/office/powerpoint/2010/main" val="36896678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Got it.  Now what?  </a:t>
            </a:r>
          </a:p>
          <a:p>
            <a:r>
              <a:rPr lang="en-US" dirty="0"/>
              <a:t>Let Him know.  Let other know.  </a:t>
            </a:r>
          </a:p>
        </p:txBody>
      </p:sp>
      <p:sp>
        <p:nvSpPr>
          <p:cNvPr id="4" name="Slide Number Placeholder 3"/>
          <p:cNvSpPr>
            <a:spLocks noGrp="1"/>
          </p:cNvSpPr>
          <p:nvPr>
            <p:ph type="sldNum" sz="quarter" idx="5"/>
          </p:nvPr>
        </p:nvSpPr>
        <p:spPr/>
        <p:txBody>
          <a:bodyPr/>
          <a:lstStyle/>
          <a:p>
            <a:fld id="{26C52679-6622-43E1-A53E-EB8C0F4E4F71}" type="slidenum">
              <a:rPr lang="en-US" smtClean="0"/>
              <a:t>49</a:t>
            </a:fld>
            <a:endParaRPr lang="en-US"/>
          </a:p>
        </p:txBody>
      </p:sp>
    </p:spTree>
    <p:extLst>
      <p:ext uri="{BB962C8B-B14F-4D97-AF65-F5344CB8AC3E}">
        <p14:creationId xmlns:p14="http://schemas.microsoft.com/office/powerpoint/2010/main" val="2394299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END&gt;  </a:t>
            </a:r>
          </a:p>
          <a:p>
            <a:r>
              <a:rPr lang="en-US" dirty="0"/>
              <a:t>This could be what happens.  </a:t>
            </a:r>
          </a:p>
          <a:p>
            <a:r>
              <a:rPr lang="en-US" dirty="0"/>
              <a:t>Did this happen to Adam &amp; Eve? kicked out of the garden.  Relationship over. </a:t>
            </a:r>
          </a:p>
          <a:p>
            <a:r>
              <a:rPr lang="en-US" dirty="0"/>
              <a:t>For many people, this is what happens.  But not because of GOD – because of them.</a:t>
            </a:r>
          </a:p>
          <a:p>
            <a:r>
              <a:rPr lang="en-US" dirty="0"/>
              <a:t>Fortunately, this was not God’s plan.  </a:t>
            </a:r>
          </a:p>
        </p:txBody>
      </p:sp>
      <p:sp>
        <p:nvSpPr>
          <p:cNvPr id="4" name="Slide Number Placeholder 3"/>
          <p:cNvSpPr>
            <a:spLocks noGrp="1"/>
          </p:cNvSpPr>
          <p:nvPr>
            <p:ph type="sldNum" sz="quarter" idx="5"/>
          </p:nvPr>
        </p:nvSpPr>
        <p:spPr/>
        <p:txBody>
          <a:bodyPr/>
          <a:lstStyle/>
          <a:p>
            <a:fld id="{26C52679-6622-43E1-A53E-EB8C0F4E4F71}" type="slidenum">
              <a:rPr lang="en-US" smtClean="0"/>
              <a:t>5</a:t>
            </a:fld>
            <a:endParaRPr lang="en-US"/>
          </a:p>
        </p:txBody>
      </p:sp>
    </p:spTree>
    <p:extLst>
      <p:ext uri="{BB962C8B-B14F-4D97-AF65-F5344CB8AC3E}">
        <p14:creationId xmlns:p14="http://schemas.microsoft.com/office/powerpoint/2010/main" val="23781546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just keep going wherever and doing whatever?  God’s got me?  He’ll save me wherever I go – whatever I do.  Right?  </a:t>
            </a:r>
          </a:p>
        </p:txBody>
      </p:sp>
      <p:sp>
        <p:nvSpPr>
          <p:cNvPr id="4" name="Slide Number Placeholder 3"/>
          <p:cNvSpPr>
            <a:spLocks noGrp="1"/>
          </p:cNvSpPr>
          <p:nvPr>
            <p:ph type="sldNum" sz="quarter" idx="5"/>
          </p:nvPr>
        </p:nvSpPr>
        <p:spPr/>
        <p:txBody>
          <a:bodyPr/>
          <a:lstStyle/>
          <a:p>
            <a:fld id="{26C52679-6622-43E1-A53E-EB8C0F4E4F71}" type="slidenum">
              <a:rPr lang="en-US" smtClean="0"/>
              <a:t>50</a:t>
            </a:fld>
            <a:endParaRPr lang="en-US"/>
          </a:p>
        </p:txBody>
      </p:sp>
    </p:spTree>
    <p:extLst>
      <p:ext uri="{BB962C8B-B14F-4D97-AF65-F5344CB8AC3E}">
        <p14:creationId xmlns:p14="http://schemas.microsoft.com/office/powerpoint/2010/main" val="14701705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lost and ‘dead-men’ walking.  But Christ has the power to raise us from the Dead.  </a:t>
            </a:r>
          </a:p>
          <a:p>
            <a:r>
              <a:rPr lang="en-US" dirty="0"/>
              <a:t>We are raised to a new life / new plan / a new way / through baptism.  </a:t>
            </a:r>
          </a:p>
          <a:p>
            <a:r>
              <a:rPr lang="en-US" dirty="0"/>
              <a:t>Then we walk in NEWNESS OF LIFE!</a:t>
            </a:r>
          </a:p>
        </p:txBody>
      </p:sp>
      <p:sp>
        <p:nvSpPr>
          <p:cNvPr id="4" name="Slide Number Placeholder 3"/>
          <p:cNvSpPr>
            <a:spLocks noGrp="1"/>
          </p:cNvSpPr>
          <p:nvPr>
            <p:ph type="sldNum" sz="quarter" idx="5"/>
          </p:nvPr>
        </p:nvSpPr>
        <p:spPr/>
        <p:txBody>
          <a:bodyPr/>
          <a:lstStyle/>
          <a:p>
            <a:fld id="{26C52679-6622-43E1-A53E-EB8C0F4E4F71}" type="slidenum">
              <a:rPr lang="en-US" smtClean="0"/>
              <a:t>51</a:t>
            </a:fld>
            <a:endParaRPr lang="en-US"/>
          </a:p>
        </p:txBody>
      </p:sp>
    </p:spTree>
    <p:extLst>
      <p:ext uri="{BB962C8B-B14F-4D97-AF65-F5344CB8AC3E}">
        <p14:creationId xmlns:p14="http://schemas.microsoft.com/office/powerpoint/2010/main" val="33493012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WOW = that makes me feel good!  So peaceful to know that Jesus is with me and my walk is the RIGHT WAY</a:t>
            </a:r>
          </a:p>
        </p:txBody>
      </p:sp>
      <p:sp>
        <p:nvSpPr>
          <p:cNvPr id="4" name="Slide Number Placeholder 3"/>
          <p:cNvSpPr>
            <a:spLocks noGrp="1"/>
          </p:cNvSpPr>
          <p:nvPr>
            <p:ph type="sldNum" sz="quarter" idx="5"/>
          </p:nvPr>
        </p:nvSpPr>
        <p:spPr/>
        <p:txBody>
          <a:bodyPr/>
          <a:lstStyle/>
          <a:p>
            <a:fld id="{26C52679-6622-43E1-A53E-EB8C0F4E4F71}" type="slidenum">
              <a:rPr lang="en-US" smtClean="0"/>
              <a:t>52</a:t>
            </a:fld>
            <a:endParaRPr lang="en-US"/>
          </a:p>
        </p:txBody>
      </p:sp>
    </p:spTree>
    <p:extLst>
      <p:ext uri="{BB962C8B-B14F-4D97-AF65-F5344CB8AC3E}">
        <p14:creationId xmlns:p14="http://schemas.microsoft.com/office/powerpoint/2010/main" val="26241949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53</a:t>
            </a:fld>
            <a:endParaRPr lang="en-US"/>
          </a:p>
        </p:txBody>
      </p:sp>
    </p:spTree>
    <p:extLst>
      <p:ext uri="{BB962C8B-B14F-4D97-AF65-F5344CB8AC3E}">
        <p14:creationId xmlns:p14="http://schemas.microsoft.com/office/powerpoint/2010/main" val="22503375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54</a:t>
            </a:fld>
            <a:endParaRPr lang="en-US"/>
          </a:p>
        </p:txBody>
      </p:sp>
    </p:spTree>
    <p:extLst>
      <p:ext uri="{BB962C8B-B14F-4D97-AF65-F5344CB8AC3E}">
        <p14:creationId xmlns:p14="http://schemas.microsoft.com/office/powerpoint/2010/main" val="18518121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55</a:t>
            </a:fld>
            <a:endParaRPr lang="en-US"/>
          </a:p>
        </p:txBody>
      </p:sp>
    </p:spTree>
    <p:extLst>
      <p:ext uri="{BB962C8B-B14F-4D97-AF65-F5344CB8AC3E}">
        <p14:creationId xmlns:p14="http://schemas.microsoft.com/office/powerpoint/2010/main" val="9430561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56</a:t>
            </a:fld>
            <a:endParaRPr lang="en-US"/>
          </a:p>
        </p:txBody>
      </p:sp>
    </p:spTree>
    <p:extLst>
      <p:ext uri="{BB962C8B-B14F-4D97-AF65-F5344CB8AC3E}">
        <p14:creationId xmlns:p14="http://schemas.microsoft.com/office/powerpoint/2010/main" val="23600537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C52679-6622-43E1-A53E-EB8C0F4E4F71}" type="slidenum">
              <a:rPr lang="en-US" smtClean="0"/>
              <a:t>57</a:t>
            </a:fld>
            <a:endParaRPr lang="en-US"/>
          </a:p>
        </p:txBody>
      </p:sp>
    </p:spTree>
    <p:extLst>
      <p:ext uri="{BB962C8B-B14F-4D97-AF65-F5344CB8AC3E}">
        <p14:creationId xmlns:p14="http://schemas.microsoft.com/office/powerpoint/2010/main" val="3144457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6C52679-6622-43E1-A53E-EB8C0F4E4F71}" type="slidenum">
              <a:rPr lang="en-US" smtClean="0"/>
              <a:t>6</a:t>
            </a:fld>
            <a:endParaRPr lang="en-US"/>
          </a:p>
        </p:txBody>
      </p:sp>
      <p:sp>
        <p:nvSpPr>
          <p:cNvPr id="6" name="Notes Placeholder 5">
            <a:extLst>
              <a:ext uri="{FF2B5EF4-FFF2-40B4-BE49-F238E27FC236}">
                <a16:creationId xmlns:a16="http://schemas.microsoft.com/office/drawing/2014/main" id="{4FFDE075-0C08-3AC3-31E5-7EFBAEAF6E3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81332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used this graphic because of this picture.  It says a lot.  </a:t>
            </a:r>
          </a:p>
          <a:p>
            <a:r>
              <a:rPr lang="en-US" dirty="0"/>
              <a:t>How are these people responding to the separation from God?  </a:t>
            </a:r>
          </a:p>
          <a:p>
            <a:r>
              <a:rPr lang="en-US" dirty="0"/>
              <a:t>Leave – turn the other way, despondent.</a:t>
            </a:r>
          </a:p>
          <a:p>
            <a:r>
              <a:rPr lang="en-US" dirty="0"/>
              <a:t>Focus on themselves &amp; their possessions – money, job, family – apathetic about the situation</a:t>
            </a:r>
          </a:p>
          <a:p>
            <a:r>
              <a:rPr lang="en-US" dirty="0"/>
              <a:t>Then – you have man filling in the gap – how are they attempting to do this?  Deeds, good life, church, (man-based actions)</a:t>
            </a:r>
          </a:p>
          <a:p>
            <a:r>
              <a:rPr lang="en-US" dirty="0"/>
              <a:t>Will any of these work?  NO.  Gap is really large.  Man cannot get there on His own.  </a:t>
            </a:r>
          </a:p>
          <a:p>
            <a:r>
              <a:rPr lang="en-US" dirty="0"/>
              <a:t>Fortunately – God doesn’t expect man to restore the relationship with our own efforts.  </a:t>
            </a:r>
          </a:p>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7</a:t>
            </a:fld>
            <a:endParaRPr lang="en-US"/>
          </a:p>
        </p:txBody>
      </p:sp>
    </p:spTree>
    <p:extLst>
      <p:ext uri="{BB962C8B-B14F-4D97-AF65-F5344CB8AC3E}">
        <p14:creationId xmlns:p14="http://schemas.microsoft.com/office/powerpoint/2010/main" val="2183002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provided JESUS.  And Jesus Christ, our savior, is the one who bridges the gap (fills-in the gap) or connects us to God once again.  </a:t>
            </a:r>
          </a:p>
          <a:p>
            <a:r>
              <a:rPr lang="en-US" dirty="0"/>
              <a:t>Click – GOD has provided a plan of Salvation – whereby He redeems us and restores our relationship.</a:t>
            </a:r>
          </a:p>
          <a:p>
            <a:r>
              <a:rPr lang="en-US" dirty="0"/>
              <a:t>-- could talk a lot about God doing this – He was the one wronged – but He put a plan together for us “while we were yet sinners’  Romans 5:8</a:t>
            </a:r>
          </a:p>
          <a:p>
            <a:r>
              <a:rPr lang="en-US" dirty="0"/>
              <a:t>BEFORE TIME BEGAN</a:t>
            </a:r>
          </a:p>
        </p:txBody>
      </p:sp>
      <p:sp>
        <p:nvSpPr>
          <p:cNvPr id="4" name="Slide Number Placeholder 3"/>
          <p:cNvSpPr>
            <a:spLocks noGrp="1"/>
          </p:cNvSpPr>
          <p:nvPr>
            <p:ph type="sldNum" sz="quarter" idx="5"/>
          </p:nvPr>
        </p:nvSpPr>
        <p:spPr/>
        <p:txBody>
          <a:bodyPr/>
          <a:lstStyle/>
          <a:p>
            <a:fld id="{26C52679-6622-43E1-A53E-EB8C0F4E4F71}" type="slidenum">
              <a:rPr lang="en-US" smtClean="0"/>
              <a:t>8</a:t>
            </a:fld>
            <a:endParaRPr lang="en-US"/>
          </a:p>
        </p:txBody>
      </p:sp>
    </p:spTree>
    <p:extLst>
      <p:ext uri="{BB962C8B-B14F-4D97-AF65-F5344CB8AC3E}">
        <p14:creationId xmlns:p14="http://schemas.microsoft.com/office/powerpoint/2010/main" val="2234057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today a bit more about REDEMPTION</a:t>
            </a:r>
          </a:p>
          <a:p>
            <a:endParaRPr lang="en-US" dirty="0"/>
          </a:p>
        </p:txBody>
      </p:sp>
      <p:sp>
        <p:nvSpPr>
          <p:cNvPr id="4" name="Slide Number Placeholder 3"/>
          <p:cNvSpPr>
            <a:spLocks noGrp="1"/>
          </p:cNvSpPr>
          <p:nvPr>
            <p:ph type="sldNum" sz="quarter" idx="5"/>
          </p:nvPr>
        </p:nvSpPr>
        <p:spPr/>
        <p:txBody>
          <a:bodyPr/>
          <a:lstStyle/>
          <a:p>
            <a:fld id="{26C52679-6622-43E1-A53E-EB8C0F4E4F71}" type="slidenum">
              <a:rPr lang="en-US" smtClean="0"/>
              <a:t>9</a:t>
            </a:fld>
            <a:endParaRPr lang="en-US"/>
          </a:p>
        </p:txBody>
      </p:sp>
    </p:spTree>
    <p:extLst>
      <p:ext uri="{BB962C8B-B14F-4D97-AF65-F5344CB8AC3E}">
        <p14:creationId xmlns:p14="http://schemas.microsoft.com/office/powerpoint/2010/main" val="1682662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3207-B122-3E54-707E-A11BDE2499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0C3C95-0CFF-DD0F-1B9B-C1CBCF4F96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356737-A4A8-A9E2-47BA-36EFA9267CD9}"/>
              </a:ext>
            </a:extLst>
          </p:cNvPr>
          <p:cNvSpPr>
            <a:spLocks noGrp="1"/>
          </p:cNvSpPr>
          <p:nvPr>
            <p:ph type="dt" sz="half" idx="10"/>
          </p:nvPr>
        </p:nvSpPr>
        <p:spPr/>
        <p:txBody>
          <a:bodyPr/>
          <a:lstStyle/>
          <a:p>
            <a:fld id="{B44AB6D7-27A4-4D98-89E8-B9A1322EA328}" type="datetimeFigureOut">
              <a:rPr lang="en-US" smtClean="0"/>
              <a:t>3/8/2023</a:t>
            </a:fld>
            <a:endParaRPr lang="en-US"/>
          </a:p>
        </p:txBody>
      </p:sp>
      <p:sp>
        <p:nvSpPr>
          <p:cNvPr id="5" name="Footer Placeholder 4">
            <a:extLst>
              <a:ext uri="{FF2B5EF4-FFF2-40B4-BE49-F238E27FC236}">
                <a16:creationId xmlns:a16="http://schemas.microsoft.com/office/drawing/2014/main" id="{DF1F7EC2-86E3-A133-1BD2-0D2496AFC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7DCC41-B041-35E9-5B27-D3980C6AC684}"/>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887271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381F-A89E-76AA-15B6-9A2FB07906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238FE3-96BE-3FE9-2058-1422859E29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33097-4CC9-F2BE-4596-51516CB411F4}"/>
              </a:ext>
            </a:extLst>
          </p:cNvPr>
          <p:cNvSpPr>
            <a:spLocks noGrp="1"/>
          </p:cNvSpPr>
          <p:nvPr>
            <p:ph type="dt" sz="half" idx="10"/>
          </p:nvPr>
        </p:nvSpPr>
        <p:spPr/>
        <p:txBody>
          <a:bodyPr/>
          <a:lstStyle/>
          <a:p>
            <a:fld id="{B44AB6D7-27A4-4D98-89E8-B9A1322EA328}" type="datetimeFigureOut">
              <a:rPr lang="en-US" smtClean="0"/>
              <a:t>3/8/2023</a:t>
            </a:fld>
            <a:endParaRPr lang="en-US"/>
          </a:p>
        </p:txBody>
      </p:sp>
      <p:sp>
        <p:nvSpPr>
          <p:cNvPr id="5" name="Footer Placeholder 4">
            <a:extLst>
              <a:ext uri="{FF2B5EF4-FFF2-40B4-BE49-F238E27FC236}">
                <a16:creationId xmlns:a16="http://schemas.microsoft.com/office/drawing/2014/main" id="{F7BAF507-0D3F-AE02-F3F5-ACBBB9568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ADFDB-BC24-F3CD-2CAA-1B811DCA8414}"/>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116762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5A721-8E4C-CD27-8E3E-F789D08E21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324A58-27C1-18F1-4870-06D0F6C5EC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E1A9DB-3E25-037F-5108-5B3AFD41551A}"/>
              </a:ext>
            </a:extLst>
          </p:cNvPr>
          <p:cNvSpPr>
            <a:spLocks noGrp="1"/>
          </p:cNvSpPr>
          <p:nvPr>
            <p:ph type="dt" sz="half" idx="10"/>
          </p:nvPr>
        </p:nvSpPr>
        <p:spPr/>
        <p:txBody>
          <a:bodyPr/>
          <a:lstStyle/>
          <a:p>
            <a:fld id="{B44AB6D7-27A4-4D98-89E8-B9A1322EA328}" type="datetimeFigureOut">
              <a:rPr lang="en-US" smtClean="0"/>
              <a:t>3/8/2023</a:t>
            </a:fld>
            <a:endParaRPr lang="en-US"/>
          </a:p>
        </p:txBody>
      </p:sp>
      <p:sp>
        <p:nvSpPr>
          <p:cNvPr id="5" name="Footer Placeholder 4">
            <a:extLst>
              <a:ext uri="{FF2B5EF4-FFF2-40B4-BE49-F238E27FC236}">
                <a16:creationId xmlns:a16="http://schemas.microsoft.com/office/drawing/2014/main" id="{7F267C77-81C0-3764-9CC7-8DE4B7F13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6F9AC-A37C-A376-5A08-6E0B2F7D19B7}"/>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2884080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B35E2-ABE0-0D40-C314-D9C48D773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E8A130-C858-6F1B-00A0-23555F652A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39C96-34FC-D3E5-6181-7D6A393A6ED2}"/>
              </a:ext>
            </a:extLst>
          </p:cNvPr>
          <p:cNvSpPr>
            <a:spLocks noGrp="1"/>
          </p:cNvSpPr>
          <p:nvPr>
            <p:ph type="dt" sz="half" idx="10"/>
          </p:nvPr>
        </p:nvSpPr>
        <p:spPr/>
        <p:txBody>
          <a:bodyPr/>
          <a:lstStyle/>
          <a:p>
            <a:fld id="{B44AB6D7-27A4-4D98-89E8-B9A1322EA328}" type="datetimeFigureOut">
              <a:rPr lang="en-US" smtClean="0"/>
              <a:t>3/8/2023</a:t>
            </a:fld>
            <a:endParaRPr lang="en-US"/>
          </a:p>
        </p:txBody>
      </p:sp>
      <p:sp>
        <p:nvSpPr>
          <p:cNvPr id="5" name="Footer Placeholder 4">
            <a:extLst>
              <a:ext uri="{FF2B5EF4-FFF2-40B4-BE49-F238E27FC236}">
                <a16:creationId xmlns:a16="http://schemas.microsoft.com/office/drawing/2014/main" id="{A7F8E4D5-773B-E8B1-E2E6-64CF7FA4C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F9E21-988C-D263-8B0A-E0E20DAC1BED}"/>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1108942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5E40-1F71-FE87-0A78-3B798DA079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BC167D-775D-7CA9-D65B-6B6D077DDC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28A9BE-F07E-849A-E991-FE40B7B2A487}"/>
              </a:ext>
            </a:extLst>
          </p:cNvPr>
          <p:cNvSpPr>
            <a:spLocks noGrp="1"/>
          </p:cNvSpPr>
          <p:nvPr>
            <p:ph type="dt" sz="half" idx="10"/>
          </p:nvPr>
        </p:nvSpPr>
        <p:spPr/>
        <p:txBody>
          <a:bodyPr/>
          <a:lstStyle/>
          <a:p>
            <a:fld id="{B44AB6D7-27A4-4D98-89E8-B9A1322EA328}" type="datetimeFigureOut">
              <a:rPr lang="en-US" smtClean="0"/>
              <a:t>3/8/2023</a:t>
            </a:fld>
            <a:endParaRPr lang="en-US"/>
          </a:p>
        </p:txBody>
      </p:sp>
      <p:sp>
        <p:nvSpPr>
          <p:cNvPr id="5" name="Footer Placeholder 4">
            <a:extLst>
              <a:ext uri="{FF2B5EF4-FFF2-40B4-BE49-F238E27FC236}">
                <a16:creationId xmlns:a16="http://schemas.microsoft.com/office/drawing/2014/main" id="{08CE1DAE-9630-B45D-E2DC-17AA919B1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CAA40A-1482-9ED0-51AB-957AD8DE2746}"/>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2339876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21A70-B921-74D2-63BB-ECE2F96DF0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F53B72-085C-4F8E-E54F-E0CAB6AC00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0BFB94-EA7A-F8CB-033E-2E9041EEE1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3306E4-4799-0E8A-B00E-288258BEFB37}"/>
              </a:ext>
            </a:extLst>
          </p:cNvPr>
          <p:cNvSpPr>
            <a:spLocks noGrp="1"/>
          </p:cNvSpPr>
          <p:nvPr>
            <p:ph type="dt" sz="half" idx="10"/>
          </p:nvPr>
        </p:nvSpPr>
        <p:spPr/>
        <p:txBody>
          <a:bodyPr/>
          <a:lstStyle/>
          <a:p>
            <a:fld id="{B44AB6D7-27A4-4D98-89E8-B9A1322EA328}" type="datetimeFigureOut">
              <a:rPr lang="en-US" smtClean="0"/>
              <a:t>3/8/2023</a:t>
            </a:fld>
            <a:endParaRPr lang="en-US"/>
          </a:p>
        </p:txBody>
      </p:sp>
      <p:sp>
        <p:nvSpPr>
          <p:cNvPr id="6" name="Footer Placeholder 5">
            <a:extLst>
              <a:ext uri="{FF2B5EF4-FFF2-40B4-BE49-F238E27FC236}">
                <a16:creationId xmlns:a16="http://schemas.microsoft.com/office/drawing/2014/main" id="{C98DD5F9-CF72-F9FE-7206-C1286F20FA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72DE4E-33F3-3645-8A36-D780A647502A}"/>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1808612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D6D54-0CE7-4F42-0C81-3D1F39557C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41D3C2-94E9-7889-C069-8F37EF0F84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DF7BDB-4440-F271-DDC1-17E889AB5C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F1E28F-4298-326A-9BB3-1A3F8181CB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A15709-85C2-0DEA-F931-862A298117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D7AF8A-FF89-0045-5A62-6BD5A7EF8326}"/>
              </a:ext>
            </a:extLst>
          </p:cNvPr>
          <p:cNvSpPr>
            <a:spLocks noGrp="1"/>
          </p:cNvSpPr>
          <p:nvPr>
            <p:ph type="dt" sz="half" idx="10"/>
          </p:nvPr>
        </p:nvSpPr>
        <p:spPr/>
        <p:txBody>
          <a:bodyPr/>
          <a:lstStyle/>
          <a:p>
            <a:fld id="{B44AB6D7-27A4-4D98-89E8-B9A1322EA328}" type="datetimeFigureOut">
              <a:rPr lang="en-US" smtClean="0"/>
              <a:t>3/8/2023</a:t>
            </a:fld>
            <a:endParaRPr lang="en-US"/>
          </a:p>
        </p:txBody>
      </p:sp>
      <p:sp>
        <p:nvSpPr>
          <p:cNvPr id="8" name="Footer Placeholder 7">
            <a:extLst>
              <a:ext uri="{FF2B5EF4-FFF2-40B4-BE49-F238E27FC236}">
                <a16:creationId xmlns:a16="http://schemas.microsoft.com/office/drawing/2014/main" id="{835847B9-F9D5-D3F1-BCAD-92EF10AD33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99772C-0068-5537-0377-2FD1E19C41C6}"/>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1176404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E1C34-E5F7-E2A0-4CFD-E53BE82DCB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6A486F-FFB2-5414-D822-653FFC283F70}"/>
              </a:ext>
            </a:extLst>
          </p:cNvPr>
          <p:cNvSpPr>
            <a:spLocks noGrp="1"/>
          </p:cNvSpPr>
          <p:nvPr>
            <p:ph type="dt" sz="half" idx="10"/>
          </p:nvPr>
        </p:nvSpPr>
        <p:spPr/>
        <p:txBody>
          <a:bodyPr/>
          <a:lstStyle/>
          <a:p>
            <a:fld id="{B44AB6D7-27A4-4D98-89E8-B9A1322EA328}" type="datetimeFigureOut">
              <a:rPr lang="en-US" smtClean="0"/>
              <a:t>3/8/2023</a:t>
            </a:fld>
            <a:endParaRPr lang="en-US"/>
          </a:p>
        </p:txBody>
      </p:sp>
      <p:sp>
        <p:nvSpPr>
          <p:cNvPr id="4" name="Footer Placeholder 3">
            <a:extLst>
              <a:ext uri="{FF2B5EF4-FFF2-40B4-BE49-F238E27FC236}">
                <a16:creationId xmlns:a16="http://schemas.microsoft.com/office/drawing/2014/main" id="{07B3A3B5-7BF6-CEBD-C13E-91B0628E74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B68BE2-5AFE-EBB0-FF0F-C5A935C132EB}"/>
              </a:ext>
            </a:extLst>
          </p:cNvPr>
          <p:cNvSpPr>
            <a:spLocks noGrp="1"/>
          </p:cNvSpPr>
          <p:nvPr>
            <p:ph type="sldNum" sz="quarter" idx="12"/>
          </p:nvPr>
        </p:nvSpPr>
        <p:spPr/>
        <p:txBody>
          <a:bodyPr/>
          <a:lstStyle/>
          <a:p>
            <a:fld id="{7990BC08-50EF-4BD0-9A73-820D998E2703}" type="slidenum">
              <a:rPr lang="en-US" smtClean="0"/>
              <a:t>‹#›</a:t>
            </a:fld>
            <a:endParaRPr lang="en-US"/>
          </a:p>
        </p:txBody>
      </p:sp>
    </p:spTree>
    <p:extLst>
      <p:ext uri="{BB962C8B-B14F-4D97-AF65-F5344CB8AC3E}">
        <p14:creationId xmlns:p14="http://schemas.microsoft.com/office/powerpoint/2010/main" val="1809095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5C5344-42DE-E219-6FE1-876C9B8BAE2D}"/>
              </a:ext>
            </a:extLst>
          </p:cNvPr>
          <p:cNvSpPr>
            <a:spLocks noGrp="1"/>
          </p:cNvSpPr>
          <p:nvPr>
            <p:ph type="dt" sz="half" idx="10"/>
          </p:nvPr>
        </p:nvSpPr>
        <p:spPr/>
        <p:txBody>
          <a:bodyPr/>
          <a:lstStyle/>
          <a:p>
            <a:fld id="{B44AB6D7-27A4-4D98-89E8-B9A1322EA328}" type="datetimeFigureOut">
              <a:rPr lang="en-US" smtClean="0"/>
              <a:t>3/8/2023</a:t>
            </a:fld>
            <a:endParaRPr lang="en-US"/>
          </a:p>
        </p:txBody>
      </p:sp>
      <p:sp>
        <p:nvSpPr>
          <p:cNvPr id="3" name="Footer Placeholder 2">
            <a:extLst>
              <a:ext uri="{FF2B5EF4-FFF2-40B4-BE49-F238E27FC236}">
                <a16:creationId xmlns:a16="http://schemas.microsoft.com/office/drawing/2014/main" id="{FD968AD2-BF83-952F-3512-4E365DA0C4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D2AC4B-1C7C-0BE9-9362-42B168D9A621}"/>
              </a:ext>
            </a:extLst>
          </p:cNvPr>
          <p:cNvSpPr>
            <a:spLocks noGrp="1"/>
          </p:cNvSpPr>
          <p:nvPr>
            <p:ph type="sldNum" sz="quarter" idx="12"/>
          </p:nvPr>
        </p:nvSpPr>
        <p:spPr/>
        <p:txBody>
          <a:bodyPr/>
          <a:lstStyle/>
          <a:p>
            <a:fld id="{7990BC08-50EF-4BD0-9A73-820D998E2703}" type="slidenum">
              <a:rPr lang="en-US" smtClean="0"/>
              <a:t>‹#›</a:t>
            </a:fld>
            <a:endParaRPr lang="en-US"/>
          </a:p>
        </p:txBody>
      </p:sp>
      <p:pic>
        <p:nvPicPr>
          <p:cNvPr id="5" name="Picture 4">
            <a:extLst>
              <a:ext uri="{FF2B5EF4-FFF2-40B4-BE49-F238E27FC236}">
                <a16:creationId xmlns:a16="http://schemas.microsoft.com/office/drawing/2014/main" id="{1FBCD235-AE39-5D5F-FCAC-36137668030B}"/>
              </a:ext>
            </a:extLst>
          </p:cNvPr>
          <p:cNvPicPr>
            <a:picLocks noChangeAspect="1"/>
          </p:cNvPicPr>
          <p:nvPr userDrawn="1"/>
        </p:nvPicPr>
        <p:blipFill>
          <a:blip r:embed="rId2"/>
          <a:stretch>
            <a:fillRect/>
          </a:stretch>
        </p:blipFill>
        <p:spPr>
          <a:xfrm>
            <a:off x="0" y="1714"/>
            <a:ext cx="12192000" cy="6854572"/>
          </a:xfrm>
          <a:prstGeom prst="rect">
            <a:avLst/>
          </a:prstGeom>
        </p:spPr>
      </p:pic>
    </p:spTree>
    <p:extLst>
      <p:ext uri="{BB962C8B-B14F-4D97-AF65-F5344CB8AC3E}">
        <p14:creationId xmlns:p14="http://schemas.microsoft.com/office/powerpoint/2010/main" val="3467284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25218-B1C5-853A-64F6-06E99D15B0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C5E09C-F363-94BC-AC62-969C0CB73D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A7BF84-B106-5B7F-4659-6A53861EB3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008E4A-A249-7205-81F3-F1B2A6A4D49D}"/>
              </a:ext>
            </a:extLst>
          </p:cNvPr>
          <p:cNvSpPr>
            <a:spLocks noGrp="1"/>
          </p:cNvSpPr>
          <p:nvPr>
            <p:ph type="dt" sz="half" idx="10"/>
          </p:nvPr>
        </p:nvSpPr>
        <p:spPr/>
        <p:txBody>
          <a:bodyPr/>
          <a:lstStyle/>
          <a:p>
            <a:fld id="{B44AB6D7-27A4-4D98-89E8-B9A1322EA328}" type="datetimeFigureOut">
              <a:rPr lang="en-US" smtClean="0"/>
              <a:t>3/8/2023</a:t>
            </a:fld>
            <a:endParaRPr lang="en-US"/>
          </a:p>
        </p:txBody>
      </p:sp>
      <p:sp>
        <p:nvSpPr>
          <p:cNvPr id="6" name="Footer Placeholder 5">
            <a:extLst>
              <a:ext uri="{FF2B5EF4-FFF2-40B4-BE49-F238E27FC236}">
                <a16:creationId xmlns:a16="http://schemas.microsoft.com/office/drawing/2014/main" id="{3D62EE3B-B5BB-70AC-9032-D0DF2AC425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DD1869-FDD9-8A4D-5E8B-8C83125939E9}"/>
              </a:ext>
            </a:extLst>
          </p:cNvPr>
          <p:cNvSpPr>
            <a:spLocks noGrp="1"/>
          </p:cNvSpPr>
          <p:nvPr>
            <p:ph type="sldNum" sz="quarter" idx="12"/>
          </p:nvPr>
        </p:nvSpPr>
        <p:spPr/>
        <p:txBody>
          <a:bodyPr/>
          <a:lstStyle/>
          <a:p>
            <a:fld id="{7990BC08-50EF-4BD0-9A73-820D998E2703}" type="slidenum">
              <a:rPr lang="en-US" smtClean="0"/>
              <a:t>‹#›</a:t>
            </a:fld>
            <a:endParaRPr lang="en-US"/>
          </a:p>
        </p:txBody>
      </p:sp>
      <p:pic>
        <p:nvPicPr>
          <p:cNvPr id="8" name="Picture 7">
            <a:extLst>
              <a:ext uri="{FF2B5EF4-FFF2-40B4-BE49-F238E27FC236}">
                <a16:creationId xmlns:a16="http://schemas.microsoft.com/office/drawing/2014/main" id="{DAF30E67-D0BB-2E74-691B-3282B2D2DB43}"/>
              </a:ext>
            </a:extLst>
          </p:cNvPr>
          <p:cNvPicPr>
            <a:picLocks noChangeAspect="1"/>
          </p:cNvPicPr>
          <p:nvPr userDrawn="1"/>
        </p:nvPicPr>
        <p:blipFill>
          <a:blip r:embed="rId2"/>
          <a:stretch>
            <a:fillRect/>
          </a:stretch>
        </p:blipFill>
        <p:spPr>
          <a:xfrm>
            <a:off x="0" y="1714"/>
            <a:ext cx="12192000" cy="6854572"/>
          </a:xfrm>
          <a:prstGeom prst="rect">
            <a:avLst/>
          </a:prstGeom>
        </p:spPr>
      </p:pic>
    </p:spTree>
    <p:extLst>
      <p:ext uri="{BB962C8B-B14F-4D97-AF65-F5344CB8AC3E}">
        <p14:creationId xmlns:p14="http://schemas.microsoft.com/office/powerpoint/2010/main" val="3581917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0091-1245-05AA-0999-DFF3875122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178FB9-8F50-CCE4-E851-29B9F40D25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51FE9A-684B-C0F8-9BA9-E781FF3EAF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6FF87D-787F-E900-3929-5BEDB5B2BBA0}"/>
              </a:ext>
            </a:extLst>
          </p:cNvPr>
          <p:cNvSpPr>
            <a:spLocks noGrp="1"/>
          </p:cNvSpPr>
          <p:nvPr>
            <p:ph type="dt" sz="half" idx="10"/>
          </p:nvPr>
        </p:nvSpPr>
        <p:spPr/>
        <p:txBody>
          <a:bodyPr/>
          <a:lstStyle/>
          <a:p>
            <a:fld id="{B44AB6D7-27A4-4D98-89E8-B9A1322EA328}" type="datetimeFigureOut">
              <a:rPr lang="en-US" smtClean="0"/>
              <a:t>3/8/2023</a:t>
            </a:fld>
            <a:endParaRPr lang="en-US"/>
          </a:p>
        </p:txBody>
      </p:sp>
      <p:sp>
        <p:nvSpPr>
          <p:cNvPr id="6" name="Footer Placeholder 5">
            <a:extLst>
              <a:ext uri="{FF2B5EF4-FFF2-40B4-BE49-F238E27FC236}">
                <a16:creationId xmlns:a16="http://schemas.microsoft.com/office/drawing/2014/main" id="{5F56718E-A01C-0E4D-E264-57FE56BBE8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CB95C3-9327-BE6F-AC49-115A0483E77F}"/>
              </a:ext>
            </a:extLst>
          </p:cNvPr>
          <p:cNvSpPr>
            <a:spLocks noGrp="1"/>
          </p:cNvSpPr>
          <p:nvPr>
            <p:ph type="sldNum" sz="quarter" idx="12"/>
          </p:nvPr>
        </p:nvSpPr>
        <p:spPr/>
        <p:txBody>
          <a:bodyPr/>
          <a:lstStyle/>
          <a:p>
            <a:fld id="{7990BC08-50EF-4BD0-9A73-820D998E2703}" type="slidenum">
              <a:rPr lang="en-US" smtClean="0"/>
              <a:t>‹#›</a:t>
            </a:fld>
            <a:endParaRPr lang="en-US"/>
          </a:p>
        </p:txBody>
      </p:sp>
      <p:pic>
        <p:nvPicPr>
          <p:cNvPr id="8" name="Picture 7">
            <a:extLst>
              <a:ext uri="{FF2B5EF4-FFF2-40B4-BE49-F238E27FC236}">
                <a16:creationId xmlns:a16="http://schemas.microsoft.com/office/drawing/2014/main" id="{DF7F6531-39E7-F15B-B7A2-F9BFE5E5A790}"/>
              </a:ext>
            </a:extLst>
          </p:cNvPr>
          <p:cNvPicPr>
            <a:picLocks noChangeAspect="1"/>
          </p:cNvPicPr>
          <p:nvPr userDrawn="1"/>
        </p:nvPicPr>
        <p:blipFill>
          <a:blip r:embed="rId2"/>
          <a:stretch>
            <a:fillRect/>
          </a:stretch>
        </p:blipFill>
        <p:spPr>
          <a:xfrm>
            <a:off x="0" y="1714"/>
            <a:ext cx="12192000" cy="6854572"/>
          </a:xfrm>
          <a:prstGeom prst="rect">
            <a:avLst/>
          </a:prstGeom>
        </p:spPr>
      </p:pic>
    </p:spTree>
    <p:extLst>
      <p:ext uri="{BB962C8B-B14F-4D97-AF65-F5344CB8AC3E}">
        <p14:creationId xmlns:p14="http://schemas.microsoft.com/office/powerpoint/2010/main" val="379951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F74FCA-A8FC-ABEF-D960-81C4A7BDC6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95344C-5979-A8E1-F4E2-0992ED4092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69FE1-63A8-5F40-B934-32B99633FE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4AB6D7-27A4-4D98-89E8-B9A1322EA328}" type="datetimeFigureOut">
              <a:rPr lang="en-US" smtClean="0"/>
              <a:t>3/8/2023</a:t>
            </a:fld>
            <a:endParaRPr lang="en-US"/>
          </a:p>
        </p:txBody>
      </p:sp>
      <p:sp>
        <p:nvSpPr>
          <p:cNvPr id="5" name="Footer Placeholder 4">
            <a:extLst>
              <a:ext uri="{FF2B5EF4-FFF2-40B4-BE49-F238E27FC236}">
                <a16:creationId xmlns:a16="http://schemas.microsoft.com/office/drawing/2014/main" id="{F6E94D30-B838-90BF-B45D-FA3C3AC9D6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262A12-DAF7-AADC-7270-1778E325A8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0BC08-50EF-4BD0-9A73-820D998E2703}" type="slidenum">
              <a:rPr lang="en-US" smtClean="0"/>
              <a:t>‹#›</a:t>
            </a:fld>
            <a:endParaRPr lang="en-US"/>
          </a:p>
        </p:txBody>
      </p:sp>
      <p:pic>
        <p:nvPicPr>
          <p:cNvPr id="7" name="Picture 6">
            <a:extLst>
              <a:ext uri="{FF2B5EF4-FFF2-40B4-BE49-F238E27FC236}">
                <a16:creationId xmlns:a16="http://schemas.microsoft.com/office/drawing/2014/main" id="{B197ADB1-DA45-B4FF-0BC5-12F80F8AAB07}"/>
              </a:ext>
            </a:extLst>
          </p:cNvPr>
          <p:cNvPicPr>
            <a:picLocks noChangeAspect="1"/>
          </p:cNvPicPr>
          <p:nvPr userDrawn="1"/>
        </p:nvPicPr>
        <p:blipFill>
          <a:blip r:embed="rId13"/>
          <a:stretch>
            <a:fillRect/>
          </a:stretch>
        </p:blipFill>
        <p:spPr>
          <a:xfrm>
            <a:off x="0" y="1714"/>
            <a:ext cx="12192000" cy="6854572"/>
          </a:xfrm>
          <a:prstGeom prst="rect">
            <a:avLst/>
          </a:prstGeom>
        </p:spPr>
      </p:pic>
    </p:spTree>
    <p:extLst>
      <p:ext uri="{BB962C8B-B14F-4D97-AF65-F5344CB8AC3E}">
        <p14:creationId xmlns:p14="http://schemas.microsoft.com/office/powerpoint/2010/main" val="1376305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Landasans Medium" panose="00000606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ndasans Medium" panose="00000606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ndasans Medium" panose="00000606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ndasans Medium" panose="00000606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ndasans Medium" panose="00000606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ndasans Medium" panose="00000606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bible.christianity.com/Dictionaries/BakersEvangelicalDictionary/bed.cgi"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460F8-7073-9FC1-FC04-CA535049EE88}"/>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3B5ADFA-77AE-1B22-F2F7-D78A3EEBFFAB}"/>
              </a:ext>
            </a:extLst>
          </p:cNvPr>
          <p:cNvSpPr txBox="1"/>
          <p:nvPr/>
        </p:nvSpPr>
        <p:spPr>
          <a:xfrm>
            <a:off x="0" y="3044279"/>
            <a:ext cx="12191999" cy="1107996"/>
          </a:xfrm>
          <a:prstGeom prst="rect">
            <a:avLst/>
          </a:prstGeom>
          <a:noFill/>
        </p:spPr>
        <p:txBody>
          <a:bodyPr wrap="square" rtlCol="0">
            <a:spAutoFit/>
          </a:bodyPr>
          <a:lstStyle/>
          <a:p>
            <a:pPr algn="ctr"/>
            <a:r>
              <a:rPr lang="en-US" sz="6600" b="1" dirty="0">
                <a:solidFill>
                  <a:schemeClr val="accent2">
                    <a:lumMod val="50000"/>
                  </a:schemeClr>
                </a:solidFill>
                <a:latin typeface="Landasans Medium" panose="00000606000000000000" charset="0"/>
                <a:ea typeface="Source Sans Pro Black" panose="020B0803030403020204" pitchFamily="34" charset="0"/>
              </a:rPr>
              <a:t>Redemption &amp; Salvation</a:t>
            </a:r>
          </a:p>
        </p:txBody>
      </p:sp>
    </p:spTree>
    <p:extLst>
      <p:ext uri="{BB962C8B-B14F-4D97-AF65-F5344CB8AC3E}">
        <p14:creationId xmlns:p14="http://schemas.microsoft.com/office/powerpoint/2010/main" val="3995247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1">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3"/>
          <a:srcRect l="18146" r="41120"/>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49" name="Freeform: Shape 43">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6" name="Freeform: Shape 45">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4F95FA8-6BC2-2106-A0BB-02FE1E377A10}"/>
              </a:ext>
            </a:extLst>
          </p:cNvPr>
          <p:cNvPicPr>
            <a:picLocks noChangeAspect="1"/>
          </p:cNvPicPr>
          <p:nvPr/>
        </p:nvPicPr>
        <p:blipFill>
          <a:blip r:embed="rId4"/>
          <a:stretch>
            <a:fillRect/>
          </a:stretch>
        </p:blipFill>
        <p:spPr>
          <a:xfrm>
            <a:off x="4199" y="7301"/>
            <a:ext cx="12192000" cy="6850699"/>
          </a:xfrm>
          <a:prstGeom prst="rect">
            <a:avLst/>
          </a:prstGeom>
        </p:spPr>
      </p:pic>
      <p:sp>
        <p:nvSpPr>
          <p:cNvPr id="48" name="Rectangle 47">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0" name="Rectangle 49">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AD5BEC9-1348-F5FC-950A-B6CA08854702}"/>
              </a:ext>
            </a:extLst>
          </p:cNvPr>
          <p:cNvPicPr>
            <a:picLocks noChangeAspect="1"/>
          </p:cNvPicPr>
          <p:nvPr/>
        </p:nvPicPr>
        <p:blipFill>
          <a:blip r:embed="rId5"/>
          <a:stretch>
            <a:fillRect/>
          </a:stretch>
        </p:blipFill>
        <p:spPr>
          <a:xfrm>
            <a:off x="3134936" y="0"/>
            <a:ext cx="4962144" cy="6858000"/>
          </a:xfrm>
          <a:prstGeom prst="rect">
            <a:avLst/>
          </a:prstGeom>
        </p:spPr>
      </p:pic>
      <p:sp>
        <p:nvSpPr>
          <p:cNvPr id="3" name="TextBox 2">
            <a:extLst>
              <a:ext uri="{FF2B5EF4-FFF2-40B4-BE49-F238E27FC236}">
                <a16:creationId xmlns:a16="http://schemas.microsoft.com/office/drawing/2014/main" id="{FE9A08C3-C462-824A-9851-A59C799BA285}"/>
              </a:ext>
            </a:extLst>
          </p:cNvPr>
          <p:cNvSpPr txBox="1"/>
          <p:nvPr/>
        </p:nvSpPr>
        <p:spPr>
          <a:xfrm>
            <a:off x="397227" y="447760"/>
            <a:ext cx="3125140" cy="1502119"/>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5400" b="1" dirty="0">
                <a:latin typeface="Landasans Medium" panose="00000606000000000000" pitchFamily="50" charset="0"/>
              </a:rPr>
              <a:t> What is REDEMPTION?</a:t>
            </a:r>
            <a:endParaRPr lang="en-US" sz="2800" b="1" dirty="0">
              <a:latin typeface="Landasans Medium" panose="00000606000000000000" pitchFamily="50" charset="0"/>
            </a:endParaRPr>
          </a:p>
        </p:txBody>
      </p:sp>
      <p:sp>
        <p:nvSpPr>
          <p:cNvPr id="7" name="TextBox 6">
            <a:extLst>
              <a:ext uri="{FF2B5EF4-FFF2-40B4-BE49-F238E27FC236}">
                <a16:creationId xmlns:a16="http://schemas.microsoft.com/office/drawing/2014/main" id="{C988733E-8A3E-5D98-5DD5-2E1D843396D8}"/>
              </a:ext>
            </a:extLst>
          </p:cNvPr>
          <p:cNvSpPr txBox="1"/>
          <p:nvPr/>
        </p:nvSpPr>
        <p:spPr>
          <a:xfrm>
            <a:off x="438912" y="2531830"/>
            <a:ext cx="3125140" cy="3638775"/>
          </a:xfrm>
          <a:prstGeom prst="rect">
            <a:avLst/>
          </a:prstGeom>
        </p:spPr>
        <p:txBody>
          <a:bodyPr vert="horz" lIns="91440" tIns="45720" rIns="91440" bIns="45720" rtlCol="0">
            <a:noAutofit/>
          </a:bodyPr>
          <a:lstStyle/>
          <a:p>
            <a:pPr>
              <a:lnSpc>
                <a:spcPct val="90000"/>
              </a:lnSpc>
              <a:spcBef>
                <a:spcPct val="0"/>
              </a:spcBef>
              <a:spcAft>
                <a:spcPts val="600"/>
              </a:spcAft>
            </a:pPr>
            <a:r>
              <a:rPr lang="en-US" sz="3600" b="1" dirty="0">
                <a:latin typeface="Landasans Medium" panose="00000606000000000000" pitchFamily="50" charset="0"/>
              </a:rPr>
              <a:t>the action of regaining or gaining possession of something in </a:t>
            </a:r>
            <a:r>
              <a:rPr lang="en-US" sz="3600" b="1" u="sng" dirty="0">
                <a:solidFill>
                  <a:srgbClr val="C00000"/>
                </a:solidFill>
                <a:latin typeface="Landasans Medium" panose="00000606000000000000" pitchFamily="50" charset="0"/>
              </a:rPr>
              <a:t>exchange</a:t>
            </a:r>
            <a:r>
              <a:rPr lang="en-US" sz="3600" b="1" dirty="0">
                <a:latin typeface="Landasans Medium" panose="00000606000000000000" pitchFamily="50" charset="0"/>
              </a:rPr>
              <a:t> for payment or clearing a debt</a:t>
            </a:r>
            <a:r>
              <a:rPr lang="en-US" sz="2400" b="1" dirty="0">
                <a:latin typeface="Landasans Medium" panose="00000606000000000000" pitchFamily="50" charset="0"/>
              </a:rPr>
              <a:t>.</a:t>
            </a:r>
          </a:p>
          <a:p>
            <a:pPr>
              <a:lnSpc>
                <a:spcPct val="90000"/>
              </a:lnSpc>
              <a:spcBef>
                <a:spcPct val="0"/>
              </a:spcBef>
              <a:spcAft>
                <a:spcPts val="600"/>
              </a:spcAft>
            </a:pPr>
            <a:endParaRPr lang="en-US" sz="2400" b="1" dirty="0">
              <a:solidFill>
                <a:srgbClr val="512507"/>
              </a:solidFill>
              <a:latin typeface="Landasans Medium" panose="00000606000000000000" pitchFamily="50" charset="0"/>
            </a:endParaRPr>
          </a:p>
          <a:p>
            <a:pPr>
              <a:lnSpc>
                <a:spcPct val="90000"/>
              </a:lnSpc>
              <a:spcBef>
                <a:spcPct val="0"/>
              </a:spcBef>
              <a:spcAft>
                <a:spcPts val="600"/>
              </a:spcAft>
            </a:pPr>
            <a:endParaRPr lang="en-US" sz="2400" b="1" dirty="0">
              <a:solidFill>
                <a:srgbClr val="512507"/>
              </a:solidFill>
              <a:latin typeface="Landasans Medium" panose="00000606000000000000" pitchFamily="50" charset="0"/>
            </a:endParaRPr>
          </a:p>
        </p:txBody>
      </p:sp>
      <p:pic>
        <p:nvPicPr>
          <p:cNvPr id="5" name="Picture 4">
            <a:extLst>
              <a:ext uri="{FF2B5EF4-FFF2-40B4-BE49-F238E27FC236}">
                <a16:creationId xmlns:a16="http://schemas.microsoft.com/office/drawing/2014/main" id="{E276B295-B309-7BC5-2EB1-B28C29E88F89}"/>
              </a:ext>
            </a:extLst>
          </p:cNvPr>
          <p:cNvPicPr>
            <a:picLocks noChangeAspect="1"/>
          </p:cNvPicPr>
          <p:nvPr/>
        </p:nvPicPr>
        <p:blipFill rotWithShape="1">
          <a:blip r:embed="rId6"/>
          <a:srcRect r="2" b="3053"/>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9" name="Picture 8">
            <a:extLst>
              <a:ext uri="{FF2B5EF4-FFF2-40B4-BE49-F238E27FC236}">
                <a16:creationId xmlns:a16="http://schemas.microsoft.com/office/drawing/2014/main" id="{93F31EC6-872A-1DF4-1CF3-4D5FB02B4EBF}"/>
              </a:ext>
            </a:extLst>
          </p:cNvPr>
          <p:cNvPicPr>
            <a:picLocks noChangeAspect="1"/>
          </p:cNvPicPr>
          <p:nvPr/>
        </p:nvPicPr>
        <p:blipFill>
          <a:blip r:embed="rId7"/>
          <a:stretch>
            <a:fillRect/>
          </a:stretch>
        </p:blipFill>
        <p:spPr>
          <a:xfrm>
            <a:off x="5443105" y="2421984"/>
            <a:ext cx="1686160" cy="2191056"/>
          </a:xfrm>
          <a:prstGeom prst="rect">
            <a:avLst/>
          </a:prstGeom>
        </p:spPr>
      </p:pic>
    </p:spTree>
    <p:extLst>
      <p:ext uri="{BB962C8B-B14F-4D97-AF65-F5344CB8AC3E}">
        <p14:creationId xmlns:p14="http://schemas.microsoft.com/office/powerpoint/2010/main" val="222214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24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1">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3"/>
          <a:srcRect l="18146" r="41120"/>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49" name="Freeform: Shape 43">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6" name="Freeform: Shape 45">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4F95FA8-6BC2-2106-A0BB-02FE1E377A10}"/>
              </a:ext>
            </a:extLst>
          </p:cNvPr>
          <p:cNvPicPr>
            <a:picLocks noChangeAspect="1"/>
          </p:cNvPicPr>
          <p:nvPr/>
        </p:nvPicPr>
        <p:blipFill>
          <a:blip r:embed="rId4"/>
          <a:stretch>
            <a:fillRect/>
          </a:stretch>
        </p:blipFill>
        <p:spPr>
          <a:xfrm>
            <a:off x="4199" y="7301"/>
            <a:ext cx="12192000" cy="6850699"/>
          </a:xfrm>
          <a:prstGeom prst="rect">
            <a:avLst/>
          </a:prstGeom>
        </p:spPr>
      </p:pic>
      <p:sp>
        <p:nvSpPr>
          <p:cNvPr id="48" name="Rectangle 47">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0" name="Rectangle 49">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E9A08C3-C462-824A-9851-A59C799BA285}"/>
              </a:ext>
            </a:extLst>
          </p:cNvPr>
          <p:cNvSpPr txBox="1"/>
          <p:nvPr/>
        </p:nvSpPr>
        <p:spPr>
          <a:xfrm>
            <a:off x="397227" y="447760"/>
            <a:ext cx="3125140" cy="1502119"/>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5400" b="1">
                <a:latin typeface="Landasans Medium" panose="00000606000000000000" pitchFamily="50" charset="0"/>
              </a:rPr>
              <a:t> What is REDEMPTION?</a:t>
            </a:r>
            <a:endParaRPr lang="en-US" sz="2800" b="1" dirty="0">
              <a:latin typeface="Landasans Medium" panose="00000606000000000000" pitchFamily="50" charset="0"/>
            </a:endParaRPr>
          </a:p>
        </p:txBody>
      </p:sp>
      <p:sp>
        <p:nvSpPr>
          <p:cNvPr id="7" name="TextBox 6">
            <a:extLst>
              <a:ext uri="{FF2B5EF4-FFF2-40B4-BE49-F238E27FC236}">
                <a16:creationId xmlns:a16="http://schemas.microsoft.com/office/drawing/2014/main" id="{C988733E-8A3E-5D98-5DD5-2E1D843396D8}"/>
              </a:ext>
            </a:extLst>
          </p:cNvPr>
          <p:cNvSpPr txBox="1"/>
          <p:nvPr/>
        </p:nvSpPr>
        <p:spPr>
          <a:xfrm>
            <a:off x="438912" y="2531830"/>
            <a:ext cx="3125140" cy="3638775"/>
          </a:xfrm>
          <a:prstGeom prst="rect">
            <a:avLst/>
          </a:prstGeom>
        </p:spPr>
        <p:txBody>
          <a:bodyPr vert="horz" lIns="91440" tIns="45720" rIns="91440" bIns="45720" rtlCol="0">
            <a:noAutofit/>
          </a:bodyPr>
          <a:lstStyle/>
          <a:p>
            <a:pPr>
              <a:lnSpc>
                <a:spcPct val="90000"/>
              </a:lnSpc>
              <a:spcBef>
                <a:spcPct val="0"/>
              </a:spcBef>
              <a:spcAft>
                <a:spcPts val="600"/>
              </a:spcAft>
            </a:pPr>
            <a:r>
              <a:rPr lang="en-US" sz="3600" b="1" dirty="0">
                <a:latin typeface="Landasans Medium" panose="00000606000000000000" pitchFamily="50" charset="0"/>
              </a:rPr>
              <a:t>the action of regaining or gaining possession of something in </a:t>
            </a:r>
            <a:r>
              <a:rPr lang="en-US" sz="3600" b="1" u="sng" dirty="0">
                <a:solidFill>
                  <a:srgbClr val="C00000"/>
                </a:solidFill>
                <a:latin typeface="Landasans Medium" panose="00000606000000000000" pitchFamily="50" charset="0"/>
              </a:rPr>
              <a:t>exchange</a:t>
            </a:r>
            <a:r>
              <a:rPr lang="en-US" sz="3600" b="1" dirty="0">
                <a:latin typeface="Landasans Medium" panose="00000606000000000000" pitchFamily="50" charset="0"/>
              </a:rPr>
              <a:t> for payment or clearing a debt</a:t>
            </a:r>
            <a:r>
              <a:rPr lang="en-US" sz="2400" b="1" dirty="0">
                <a:latin typeface="Landasans Medium" panose="00000606000000000000" pitchFamily="50" charset="0"/>
              </a:rPr>
              <a:t>.</a:t>
            </a:r>
          </a:p>
          <a:p>
            <a:pPr>
              <a:lnSpc>
                <a:spcPct val="90000"/>
              </a:lnSpc>
              <a:spcBef>
                <a:spcPct val="0"/>
              </a:spcBef>
              <a:spcAft>
                <a:spcPts val="600"/>
              </a:spcAft>
            </a:pPr>
            <a:endParaRPr lang="en-US" sz="2400" b="1" dirty="0">
              <a:latin typeface="Landasans Medium" panose="00000606000000000000" pitchFamily="50" charset="0"/>
            </a:endParaRPr>
          </a:p>
          <a:p>
            <a:pPr>
              <a:lnSpc>
                <a:spcPct val="90000"/>
              </a:lnSpc>
              <a:spcBef>
                <a:spcPct val="0"/>
              </a:spcBef>
              <a:spcAft>
                <a:spcPts val="600"/>
              </a:spcAft>
            </a:pPr>
            <a:endParaRPr lang="en-US" sz="2400" b="1" dirty="0">
              <a:latin typeface="Landasans Medium" panose="00000606000000000000" pitchFamily="50" charset="0"/>
            </a:endParaRPr>
          </a:p>
        </p:txBody>
      </p:sp>
      <p:pic>
        <p:nvPicPr>
          <p:cNvPr id="12" name="Picture 11">
            <a:extLst>
              <a:ext uri="{FF2B5EF4-FFF2-40B4-BE49-F238E27FC236}">
                <a16:creationId xmlns:a16="http://schemas.microsoft.com/office/drawing/2014/main" id="{57C24C5F-F287-394C-0887-5D36D64FFB33}"/>
              </a:ext>
            </a:extLst>
          </p:cNvPr>
          <p:cNvPicPr>
            <a:picLocks noChangeAspect="1"/>
          </p:cNvPicPr>
          <p:nvPr/>
        </p:nvPicPr>
        <p:blipFill>
          <a:blip r:embed="rId5"/>
          <a:stretch>
            <a:fillRect/>
          </a:stretch>
        </p:blipFill>
        <p:spPr>
          <a:xfrm>
            <a:off x="4215026" y="1343818"/>
            <a:ext cx="7049484" cy="3772426"/>
          </a:xfrm>
          <a:prstGeom prst="rect">
            <a:avLst/>
          </a:prstGeom>
        </p:spPr>
      </p:pic>
    </p:spTree>
    <p:extLst>
      <p:ext uri="{BB962C8B-B14F-4D97-AF65-F5344CB8AC3E}">
        <p14:creationId xmlns:p14="http://schemas.microsoft.com/office/powerpoint/2010/main" val="111875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1">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3"/>
          <a:srcRect l="18146" r="41120"/>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49" name="Freeform: Shape 43">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6" name="Freeform: Shape 45">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4F95FA8-6BC2-2106-A0BB-02FE1E377A10}"/>
              </a:ext>
            </a:extLst>
          </p:cNvPr>
          <p:cNvPicPr>
            <a:picLocks noChangeAspect="1"/>
          </p:cNvPicPr>
          <p:nvPr/>
        </p:nvPicPr>
        <p:blipFill>
          <a:blip r:embed="rId4"/>
          <a:stretch>
            <a:fillRect/>
          </a:stretch>
        </p:blipFill>
        <p:spPr>
          <a:xfrm>
            <a:off x="4199" y="7301"/>
            <a:ext cx="12192000" cy="6850699"/>
          </a:xfrm>
          <a:prstGeom prst="rect">
            <a:avLst/>
          </a:prstGeom>
        </p:spPr>
      </p:pic>
      <p:sp>
        <p:nvSpPr>
          <p:cNvPr id="48" name="Rectangle 47">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0" name="Rectangle 49">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E9A08C3-C462-824A-9851-A59C799BA285}"/>
              </a:ext>
            </a:extLst>
          </p:cNvPr>
          <p:cNvSpPr txBox="1"/>
          <p:nvPr/>
        </p:nvSpPr>
        <p:spPr>
          <a:xfrm>
            <a:off x="397227" y="447760"/>
            <a:ext cx="3125140" cy="1502119"/>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5400" b="1">
                <a:latin typeface="Landasans Medium" panose="00000606000000000000" pitchFamily="50" charset="0"/>
              </a:rPr>
              <a:t> What is REDEMPTION?</a:t>
            </a:r>
            <a:endParaRPr lang="en-US" sz="2800" b="1" dirty="0">
              <a:latin typeface="Landasans Medium" panose="00000606000000000000" pitchFamily="50" charset="0"/>
            </a:endParaRPr>
          </a:p>
        </p:txBody>
      </p:sp>
      <p:sp>
        <p:nvSpPr>
          <p:cNvPr id="7" name="TextBox 6">
            <a:extLst>
              <a:ext uri="{FF2B5EF4-FFF2-40B4-BE49-F238E27FC236}">
                <a16:creationId xmlns:a16="http://schemas.microsoft.com/office/drawing/2014/main" id="{C988733E-8A3E-5D98-5DD5-2E1D843396D8}"/>
              </a:ext>
            </a:extLst>
          </p:cNvPr>
          <p:cNvSpPr txBox="1"/>
          <p:nvPr/>
        </p:nvSpPr>
        <p:spPr>
          <a:xfrm>
            <a:off x="438912" y="2531830"/>
            <a:ext cx="3125140" cy="3638775"/>
          </a:xfrm>
          <a:prstGeom prst="rect">
            <a:avLst/>
          </a:prstGeom>
        </p:spPr>
        <p:txBody>
          <a:bodyPr vert="horz" lIns="91440" tIns="45720" rIns="91440" bIns="45720" rtlCol="0">
            <a:noAutofit/>
          </a:bodyPr>
          <a:lstStyle/>
          <a:p>
            <a:pPr>
              <a:lnSpc>
                <a:spcPct val="90000"/>
              </a:lnSpc>
              <a:spcBef>
                <a:spcPct val="0"/>
              </a:spcBef>
              <a:spcAft>
                <a:spcPts val="600"/>
              </a:spcAft>
            </a:pPr>
            <a:r>
              <a:rPr lang="en-US" sz="3600" b="1">
                <a:latin typeface="Landasans Medium" panose="00000606000000000000" pitchFamily="50" charset="0"/>
              </a:rPr>
              <a:t>the action of regaining or gaining possession of something in </a:t>
            </a:r>
            <a:r>
              <a:rPr lang="en-US" sz="3600" b="1" u="sng">
                <a:solidFill>
                  <a:srgbClr val="C00000"/>
                </a:solidFill>
                <a:latin typeface="Landasans Medium" panose="00000606000000000000" pitchFamily="50" charset="0"/>
              </a:rPr>
              <a:t>exchange</a:t>
            </a:r>
            <a:r>
              <a:rPr lang="en-US" sz="3600" b="1">
                <a:latin typeface="Landasans Medium" panose="00000606000000000000" pitchFamily="50" charset="0"/>
              </a:rPr>
              <a:t> for payment or clearing a debt</a:t>
            </a:r>
            <a:r>
              <a:rPr lang="en-US" sz="2400" b="1">
                <a:latin typeface="Landasans Medium" panose="00000606000000000000" pitchFamily="50" charset="0"/>
              </a:rPr>
              <a:t>.</a:t>
            </a:r>
          </a:p>
          <a:p>
            <a:pPr>
              <a:lnSpc>
                <a:spcPct val="90000"/>
              </a:lnSpc>
              <a:spcBef>
                <a:spcPct val="0"/>
              </a:spcBef>
              <a:spcAft>
                <a:spcPts val="600"/>
              </a:spcAft>
            </a:pPr>
            <a:endParaRPr lang="en-US" sz="2400" b="1">
              <a:latin typeface="Landasans Medium" panose="00000606000000000000" pitchFamily="50" charset="0"/>
            </a:endParaRPr>
          </a:p>
          <a:p>
            <a:pPr>
              <a:lnSpc>
                <a:spcPct val="90000"/>
              </a:lnSpc>
              <a:spcBef>
                <a:spcPct val="0"/>
              </a:spcBef>
              <a:spcAft>
                <a:spcPts val="600"/>
              </a:spcAft>
            </a:pPr>
            <a:endParaRPr lang="en-US" sz="2400" b="1" dirty="0">
              <a:latin typeface="Landasans Medium" panose="00000606000000000000" pitchFamily="50" charset="0"/>
            </a:endParaRPr>
          </a:p>
        </p:txBody>
      </p:sp>
      <p:pic>
        <p:nvPicPr>
          <p:cNvPr id="5" name="Picture 4">
            <a:extLst>
              <a:ext uri="{FF2B5EF4-FFF2-40B4-BE49-F238E27FC236}">
                <a16:creationId xmlns:a16="http://schemas.microsoft.com/office/drawing/2014/main" id="{FA4EC91E-12D3-02A9-0948-734E3BED3707}"/>
              </a:ext>
            </a:extLst>
          </p:cNvPr>
          <p:cNvPicPr>
            <a:picLocks noChangeAspect="1"/>
          </p:cNvPicPr>
          <p:nvPr/>
        </p:nvPicPr>
        <p:blipFill>
          <a:blip r:embed="rId5"/>
          <a:stretch>
            <a:fillRect/>
          </a:stretch>
        </p:blipFill>
        <p:spPr>
          <a:xfrm>
            <a:off x="4205881" y="7301"/>
            <a:ext cx="7414807" cy="6858000"/>
          </a:xfrm>
          <a:prstGeom prst="rect">
            <a:avLst/>
          </a:prstGeom>
        </p:spPr>
      </p:pic>
      <p:pic>
        <p:nvPicPr>
          <p:cNvPr id="14" name="Picture 13">
            <a:extLst>
              <a:ext uri="{FF2B5EF4-FFF2-40B4-BE49-F238E27FC236}">
                <a16:creationId xmlns:a16="http://schemas.microsoft.com/office/drawing/2014/main" id="{C176D052-352B-80D4-8D9A-4583438EFB9E}"/>
              </a:ext>
            </a:extLst>
          </p:cNvPr>
          <p:cNvPicPr>
            <a:picLocks noChangeAspect="1"/>
          </p:cNvPicPr>
          <p:nvPr/>
        </p:nvPicPr>
        <p:blipFill>
          <a:blip r:embed="rId6"/>
          <a:stretch>
            <a:fillRect/>
          </a:stretch>
        </p:blipFill>
        <p:spPr>
          <a:xfrm>
            <a:off x="5101152" y="569241"/>
            <a:ext cx="6107665" cy="5505082"/>
          </a:xfrm>
          <a:prstGeom prst="rect">
            <a:avLst/>
          </a:prstGeom>
        </p:spPr>
      </p:pic>
      <p:pic>
        <p:nvPicPr>
          <p:cNvPr id="11" name="Picture 10">
            <a:extLst>
              <a:ext uri="{FF2B5EF4-FFF2-40B4-BE49-F238E27FC236}">
                <a16:creationId xmlns:a16="http://schemas.microsoft.com/office/drawing/2014/main" id="{9E347B82-C443-FF2B-6BE8-681551AFD27D}"/>
              </a:ext>
            </a:extLst>
          </p:cNvPr>
          <p:cNvPicPr>
            <a:picLocks noChangeAspect="1"/>
          </p:cNvPicPr>
          <p:nvPr/>
        </p:nvPicPr>
        <p:blipFill>
          <a:blip r:embed="rId7"/>
          <a:stretch>
            <a:fillRect/>
          </a:stretch>
        </p:blipFill>
        <p:spPr>
          <a:xfrm>
            <a:off x="347751" y="674267"/>
            <a:ext cx="3666880" cy="5295031"/>
          </a:xfrm>
          <a:prstGeom prst="rect">
            <a:avLst/>
          </a:prstGeom>
        </p:spPr>
      </p:pic>
      <p:pic>
        <p:nvPicPr>
          <p:cNvPr id="6" name="Picture 5">
            <a:extLst>
              <a:ext uri="{FF2B5EF4-FFF2-40B4-BE49-F238E27FC236}">
                <a16:creationId xmlns:a16="http://schemas.microsoft.com/office/drawing/2014/main" id="{1E043D65-C0FC-1820-8C9F-07B691DD5884}"/>
              </a:ext>
            </a:extLst>
          </p:cNvPr>
          <p:cNvPicPr>
            <a:picLocks noChangeAspect="1"/>
          </p:cNvPicPr>
          <p:nvPr/>
        </p:nvPicPr>
        <p:blipFill>
          <a:blip r:embed="rId8"/>
          <a:stretch>
            <a:fillRect/>
          </a:stretch>
        </p:blipFill>
        <p:spPr>
          <a:xfrm>
            <a:off x="2452745" y="1345634"/>
            <a:ext cx="6972401" cy="4181334"/>
          </a:xfrm>
          <a:prstGeom prst="rect">
            <a:avLst/>
          </a:prstGeom>
          <a:ln w="127000" cap="sq">
            <a:solidFill>
              <a:srgbClr val="3366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14213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460F8-7073-9FC1-FC04-CA535049EE88}"/>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3B5ADFA-77AE-1B22-F2F7-D78A3EEBFFAB}"/>
              </a:ext>
            </a:extLst>
          </p:cNvPr>
          <p:cNvSpPr txBox="1"/>
          <p:nvPr/>
        </p:nvSpPr>
        <p:spPr>
          <a:xfrm>
            <a:off x="0" y="3044279"/>
            <a:ext cx="12191999" cy="2123658"/>
          </a:xfrm>
          <a:prstGeom prst="rect">
            <a:avLst/>
          </a:prstGeom>
          <a:noFill/>
        </p:spPr>
        <p:txBody>
          <a:bodyPr wrap="square" rtlCol="0">
            <a:spAutoFit/>
          </a:bodyPr>
          <a:lstStyle/>
          <a:p>
            <a:pPr algn="ctr"/>
            <a:r>
              <a:rPr lang="en-US" sz="6600" b="1" dirty="0"/>
              <a:t>REDEMPTION:  </a:t>
            </a:r>
            <a:r>
              <a:rPr lang="en-US" sz="6600" b="1" dirty="0">
                <a:solidFill>
                  <a:srgbClr val="C00000"/>
                </a:solidFill>
              </a:rPr>
              <a:t>A DIVINE EXCHANGE</a:t>
            </a:r>
            <a:endParaRPr lang="en-US" sz="6600" b="1" dirty="0">
              <a:solidFill>
                <a:schemeClr val="accent2">
                  <a:lumMod val="50000"/>
                </a:schemeClr>
              </a:solidFill>
              <a:latin typeface="Landasans Medium" panose="00000606000000000000" charset="0"/>
              <a:ea typeface="Source Sans Pro Black" panose="020B0803030403020204" pitchFamily="34" charset="0"/>
            </a:endParaRPr>
          </a:p>
        </p:txBody>
      </p:sp>
    </p:spTree>
    <p:extLst>
      <p:ext uri="{BB962C8B-B14F-4D97-AF65-F5344CB8AC3E}">
        <p14:creationId xmlns:p14="http://schemas.microsoft.com/office/powerpoint/2010/main" val="478155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D12-4D90-FB54-B613-24399C29BAA5}"/>
              </a:ext>
            </a:extLst>
          </p:cNvPr>
          <p:cNvSpPr>
            <a:spLocks noGrp="1"/>
          </p:cNvSpPr>
          <p:nvPr>
            <p:ph type="title"/>
          </p:nvPr>
        </p:nvSpPr>
        <p:spPr/>
        <p:txBody>
          <a:bodyPr>
            <a:normAutofit/>
          </a:bodyPr>
          <a:lstStyle/>
          <a:p>
            <a:r>
              <a:rPr lang="en-US" sz="5400" b="1" dirty="0"/>
              <a:t>REDEMPTION:  </a:t>
            </a:r>
            <a:r>
              <a:rPr lang="en-US" sz="5400" b="1" dirty="0">
                <a:solidFill>
                  <a:srgbClr val="C00000"/>
                </a:solidFill>
              </a:rPr>
              <a:t>A DIVINE EXCHANGE</a:t>
            </a:r>
          </a:p>
        </p:txBody>
      </p:sp>
      <p:sp>
        <p:nvSpPr>
          <p:cNvPr id="3" name="Content Placeholder 2">
            <a:extLst>
              <a:ext uri="{FF2B5EF4-FFF2-40B4-BE49-F238E27FC236}">
                <a16:creationId xmlns:a16="http://schemas.microsoft.com/office/drawing/2014/main" id="{5370A6C7-7DB4-698E-8399-23311B0ECB70}"/>
              </a:ext>
            </a:extLst>
          </p:cNvPr>
          <p:cNvSpPr>
            <a:spLocks noGrp="1"/>
          </p:cNvSpPr>
          <p:nvPr>
            <p:ph idx="1"/>
          </p:nvPr>
        </p:nvSpPr>
        <p:spPr/>
        <p:txBody>
          <a:bodyPr>
            <a:normAutofit/>
          </a:bodyPr>
          <a:lstStyle/>
          <a:p>
            <a:r>
              <a:rPr lang="en-US" sz="4800" b="1" dirty="0"/>
              <a:t> </a:t>
            </a:r>
            <a:r>
              <a:rPr lang="en-US" sz="4800" b="1" dirty="0">
                <a:solidFill>
                  <a:srgbClr val="C00000"/>
                </a:solidFill>
              </a:rPr>
              <a:t>WHO</a:t>
            </a:r>
            <a:r>
              <a:rPr lang="en-US" sz="4800" b="1" dirty="0"/>
              <a:t> has been redeemed?</a:t>
            </a:r>
          </a:p>
          <a:p>
            <a:r>
              <a:rPr lang="en-US" sz="4800" b="1" dirty="0"/>
              <a:t> </a:t>
            </a:r>
            <a:r>
              <a:rPr lang="en-US" sz="4800" b="1" dirty="0">
                <a:solidFill>
                  <a:srgbClr val="C00000"/>
                </a:solidFill>
              </a:rPr>
              <a:t>WHAT</a:t>
            </a:r>
            <a:r>
              <a:rPr lang="en-US" sz="4800" b="1" dirty="0"/>
              <a:t> was the payment? </a:t>
            </a:r>
          </a:p>
          <a:p>
            <a:r>
              <a:rPr lang="en-US" sz="4800" b="1" dirty="0"/>
              <a:t> </a:t>
            </a:r>
            <a:r>
              <a:rPr lang="en-US" sz="4800" b="1" dirty="0">
                <a:solidFill>
                  <a:srgbClr val="C00000"/>
                </a:solidFill>
              </a:rPr>
              <a:t>WHO</a:t>
            </a:r>
            <a:r>
              <a:rPr lang="en-US" sz="4800" b="1" dirty="0"/>
              <a:t> made the payment?</a:t>
            </a:r>
          </a:p>
          <a:p>
            <a:pPr>
              <a:buClr>
                <a:schemeClr val="tx1"/>
              </a:buClr>
            </a:pPr>
            <a:r>
              <a:rPr lang="en-US" sz="4800" b="1" dirty="0">
                <a:solidFill>
                  <a:srgbClr val="C00000"/>
                </a:solidFill>
              </a:rPr>
              <a:t> WHEN</a:t>
            </a:r>
            <a:r>
              <a:rPr lang="en-US" sz="4800" b="1" dirty="0"/>
              <a:t> was the payment made?</a:t>
            </a:r>
          </a:p>
          <a:p>
            <a:pPr>
              <a:buClr>
                <a:schemeClr val="tx1"/>
              </a:buClr>
            </a:pPr>
            <a:endParaRPr lang="en-US" sz="4800" b="1" dirty="0"/>
          </a:p>
        </p:txBody>
      </p:sp>
    </p:spTree>
    <p:extLst>
      <p:ext uri="{BB962C8B-B14F-4D97-AF65-F5344CB8AC3E}">
        <p14:creationId xmlns:p14="http://schemas.microsoft.com/office/powerpoint/2010/main" val="1934961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D12-4D90-FB54-B613-24399C29BAA5}"/>
              </a:ext>
            </a:extLst>
          </p:cNvPr>
          <p:cNvSpPr>
            <a:spLocks noGrp="1"/>
          </p:cNvSpPr>
          <p:nvPr>
            <p:ph type="title"/>
          </p:nvPr>
        </p:nvSpPr>
        <p:spPr/>
        <p:txBody>
          <a:bodyPr>
            <a:normAutofit/>
          </a:bodyPr>
          <a:lstStyle/>
          <a:p>
            <a:r>
              <a:rPr kumimoji="0" lang="en-US" sz="5400" b="1" i="0" u="none" strike="noStrike" kern="1200" cap="none" spc="0" normalizeH="0" baseline="0" noProof="0" dirty="0">
                <a:ln>
                  <a:noFill/>
                </a:ln>
                <a:solidFill>
                  <a:prstClr val="black"/>
                </a:solidFill>
                <a:effectLst/>
                <a:uLnTx/>
                <a:uFillTx/>
                <a:latin typeface="Landasans Medium" panose="00000606000000000000" pitchFamily="50" charset="0"/>
                <a:ea typeface="+mj-ea"/>
                <a:cs typeface="+mj-cs"/>
              </a:rPr>
              <a:t>REDEMPTION:  </a:t>
            </a:r>
            <a:r>
              <a:rPr kumimoji="0" lang="en-US" sz="5400" b="1" i="0" u="none" strike="noStrike" kern="1200" cap="none" spc="0" normalizeH="0" baseline="0" noProof="0" dirty="0">
                <a:ln>
                  <a:noFill/>
                </a:ln>
                <a:solidFill>
                  <a:srgbClr val="C00000"/>
                </a:solidFill>
                <a:effectLst/>
                <a:uLnTx/>
                <a:uFillTx/>
              </a:rPr>
              <a:t>A DIVINE EXCHANGE</a:t>
            </a:r>
            <a:endParaRPr lang="en-US" sz="5400" b="1" dirty="0">
              <a:solidFill>
                <a:srgbClr val="C00000"/>
              </a:solidFill>
            </a:endParaRPr>
          </a:p>
        </p:txBody>
      </p:sp>
      <p:sp>
        <p:nvSpPr>
          <p:cNvPr id="3" name="Content Placeholder 2">
            <a:extLst>
              <a:ext uri="{FF2B5EF4-FFF2-40B4-BE49-F238E27FC236}">
                <a16:creationId xmlns:a16="http://schemas.microsoft.com/office/drawing/2014/main" id="{5370A6C7-7DB4-698E-8399-23311B0ECB70}"/>
              </a:ext>
            </a:extLst>
          </p:cNvPr>
          <p:cNvSpPr>
            <a:spLocks noGrp="1"/>
          </p:cNvSpPr>
          <p:nvPr>
            <p:ph sz="half" idx="1"/>
          </p:nvPr>
        </p:nvSpPr>
        <p:spPr/>
        <p:txBody>
          <a:bodyPr>
            <a:normAutofit fontScale="92500" lnSpcReduction="10000"/>
          </a:bodyPr>
          <a:lstStyle/>
          <a:p>
            <a:pPr marL="0" indent="0">
              <a:buNone/>
            </a:pPr>
            <a:r>
              <a:rPr lang="en-US" sz="5200" dirty="0">
                <a:solidFill>
                  <a:srgbClr val="C00000"/>
                </a:solidFill>
              </a:rPr>
              <a:t>WHO</a:t>
            </a:r>
            <a:r>
              <a:rPr lang="en-US" sz="5200" dirty="0"/>
              <a:t> is being Redeemed?</a:t>
            </a:r>
          </a:p>
          <a:p>
            <a:pPr lvl="0"/>
            <a:r>
              <a:rPr lang="en-US" sz="4300" dirty="0">
                <a:solidFill>
                  <a:prstClr val="black"/>
                </a:solidFill>
              </a:rPr>
              <a:t>Sinners! </a:t>
            </a:r>
          </a:p>
          <a:p>
            <a:pPr lvl="0"/>
            <a:r>
              <a:rPr lang="en-US" sz="4300" dirty="0">
                <a:solidFill>
                  <a:prstClr val="black"/>
                </a:solidFill>
              </a:rPr>
              <a:t>Why do sinners need Redeeming?</a:t>
            </a:r>
          </a:p>
          <a:p>
            <a:pPr lvl="0"/>
            <a:r>
              <a:rPr lang="en-US" sz="4300" dirty="0">
                <a:solidFill>
                  <a:prstClr val="black"/>
                </a:solidFill>
              </a:rPr>
              <a:t>They do not belong to God.  HE wants them back!</a:t>
            </a:r>
          </a:p>
          <a:p>
            <a:pPr lvl="0"/>
            <a:r>
              <a:rPr lang="en-US" sz="4300" dirty="0">
                <a:solidFill>
                  <a:prstClr val="black"/>
                </a:solidFill>
              </a:rPr>
              <a:t>To whom do they belong?</a:t>
            </a:r>
          </a:p>
          <a:p>
            <a:endParaRPr lang="en-US" sz="4300" dirty="0"/>
          </a:p>
          <a:p>
            <a:endParaRPr lang="en-US" sz="4300" dirty="0"/>
          </a:p>
          <a:p>
            <a:endParaRPr lang="en-US" dirty="0"/>
          </a:p>
          <a:p>
            <a:endParaRPr lang="en-US" dirty="0"/>
          </a:p>
        </p:txBody>
      </p:sp>
      <p:sp>
        <p:nvSpPr>
          <p:cNvPr id="6" name="Content Placeholder 5">
            <a:extLst>
              <a:ext uri="{FF2B5EF4-FFF2-40B4-BE49-F238E27FC236}">
                <a16:creationId xmlns:a16="http://schemas.microsoft.com/office/drawing/2014/main" id="{F6C1D4A3-F98F-740C-FBE4-2AA270260B14}"/>
              </a:ext>
            </a:extLst>
          </p:cNvPr>
          <p:cNvSpPr>
            <a:spLocks noGrp="1"/>
          </p:cNvSpPr>
          <p:nvPr>
            <p:ph sz="half" idx="2"/>
          </p:nvPr>
        </p:nvSpPr>
        <p:spPr/>
        <p:style>
          <a:lnRef idx="1">
            <a:schemeClr val="accent6"/>
          </a:lnRef>
          <a:fillRef idx="2">
            <a:schemeClr val="accent6"/>
          </a:fillRef>
          <a:effectRef idx="1">
            <a:schemeClr val="accent6"/>
          </a:effectRef>
          <a:fontRef idx="minor">
            <a:schemeClr val="dk1"/>
          </a:fontRef>
        </p:style>
        <p:txBody>
          <a:bodyPr anchor="ctr">
            <a:normAutofit fontScale="92500" lnSpcReduction="10000"/>
          </a:bodyPr>
          <a:lstStyle/>
          <a:p>
            <a:pPr marL="0" indent="0" algn="ctr">
              <a:buNone/>
            </a:pPr>
            <a:r>
              <a:rPr lang="en-US" sz="3600" i="1" dirty="0"/>
              <a:t>Whoever commits sin also commits lawlessness, and sin is lawlessness;  …. He who sins is </a:t>
            </a:r>
            <a:r>
              <a:rPr lang="en-US" sz="3600" i="1" u="sng" dirty="0"/>
              <a:t>of the devil</a:t>
            </a:r>
            <a:r>
              <a:rPr lang="en-US" sz="3600" i="1" dirty="0"/>
              <a:t>, for the devil has sinned from the beginning….. Whoever does not practice righteousness is not of God, nor is he who does not love his brother.   </a:t>
            </a:r>
          </a:p>
          <a:p>
            <a:pPr marL="0" indent="0" algn="ctr">
              <a:buNone/>
            </a:pPr>
            <a:r>
              <a:rPr lang="en-US" sz="3600" dirty="0"/>
              <a:t>1 John 3:4, 8, 10</a:t>
            </a:r>
          </a:p>
        </p:txBody>
      </p:sp>
      <p:pic>
        <p:nvPicPr>
          <p:cNvPr id="4" name="Picture 3">
            <a:extLst>
              <a:ext uri="{FF2B5EF4-FFF2-40B4-BE49-F238E27FC236}">
                <a16:creationId xmlns:a16="http://schemas.microsoft.com/office/drawing/2014/main" id="{CCFCD832-F3D1-20B9-54EB-7F6CA65B2D28}"/>
              </a:ext>
            </a:extLst>
          </p:cNvPr>
          <p:cNvPicPr>
            <a:picLocks noChangeAspect="1"/>
          </p:cNvPicPr>
          <p:nvPr/>
        </p:nvPicPr>
        <p:blipFill>
          <a:blip r:embed="rId3"/>
          <a:stretch>
            <a:fillRect/>
          </a:stretch>
        </p:blipFill>
        <p:spPr>
          <a:xfrm>
            <a:off x="6171751" y="3541847"/>
            <a:ext cx="5182049" cy="3200677"/>
          </a:xfrm>
          <a:prstGeom prst="rect">
            <a:avLst/>
          </a:prstGeom>
        </p:spPr>
      </p:pic>
    </p:spTree>
    <p:extLst>
      <p:ext uri="{BB962C8B-B14F-4D97-AF65-F5344CB8AC3E}">
        <p14:creationId xmlns:p14="http://schemas.microsoft.com/office/powerpoint/2010/main" val="64995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1">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3"/>
          <a:srcRect l="18146" r="41120"/>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49" name="Freeform: Shape 43">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6" name="Freeform: Shape 45">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4F95FA8-6BC2-2106-A0BB-02FE1E377A10}"/>
              </a:ext>
            </a:extLst>
          </p:cNvPr>
          <p:cNvPicPr>
            <a:picLocks noChangeAspect="1"/>
          </p:cNvPicPr>
          <p:nvPr/>
        </p:nvPicPr>
        <p:blipFill>
          <a:blip r:embed="rId4"/>
          <a:stretch>
            <a:fillRect/>
          </a:stretch>
        </p:blipFill>
        <p:spPr>
          <a:xfrm>
            <a:off x="4199" y="7301"/>
            <a:ext cx="12192000" cy="6850699"/>
          </a:xfrm>
          <a:prstGeom prst="rect">
            <a:avLst/>
          </a:prstGeom>
        </p:spPr>
      </p:pic>
      <p:sp>
        <p:nvSpPr>
          <p:cNvPr id="48" name="Rectangle 47">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0" name="Rectangle 49">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E9A08C3-C462-824A-9851-A59C799BA285}"/>
              </a:ext>
            </a:extLst>
          </p:cNvPr>
          <p:cNvSpPr txBox="1"/>
          <p:nvPr/>
        </p:nvSpPr>
        <p:spPr>
          <a:xfrm>
            <a:off x="397227" y="447760"/>
            <a:ext cx="3125140" cy="1502119"/>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5400" b="1" dirty="0">
                <a:latin typeface="Landasans Medium" panose="00000606000000000000" pitchFamily="50" charset="0"/>
              </a:rPr>
              <a:t> REDEMPTION</a:t>
            </a:r>
            <a:endParaRPr lang="en-US" sz="2800" b="1" dirty="0">
              <a:latin typeface="Landasans Medium" panose="00000606000000000000" pitchFamily="50" charset="0"/>
            </a:endParaRPr>
          </a:p>
        </p:txBody>
      </p:sp>
      <p:sp>
        <p:nvSpPr>
          <p:cNvPr id="7" name="TextBox 6">
            <a:extLst>
              <a:ext uri="{FF2B5EF4-FFF2-40B4-BE49-F238E27FC236}">
                <a16:creationId xmlns:a16="http://schemas.microsoft.com/office/drawing/2014/main" id="{C988733E-8A3E-5D98-5DD5-2E1D843396D8}"/>
              </a:ext>
            </a:extLst>
          </p:cNvPr>
          <p:cNvSpPr txBox="1"/>
          <p:nvPr/>
        </p:nvSpPr>
        <p:spPr>
          <a:xfrm>
            <a:off x="438912" y="2531830"/>
            <a:ext cx="3125140" cy="3638775"/>
          </a:xfrm>
          <a:prstGeom prst="rect">
            <a:avLst/>
          </a:prstGeom>
        </p:spPr>
        <p:txBody>
          <a:bodyPr vert="horz" lIns="91440" tIns="45720" rIns="91440" bIns="45720" rtlCol="0">
            <a:noAutofit/>
          </a:bodyPr>
          <a:lstStyle/>
          <a:p>
            <a:pPr>
              <a:lnSpc>
                <a:spcPct val="90000"/>
              </a:lnSpc>
              <a:spcBef>
                <a:spcPct val="0"/>
              </a:spcBef>
              <a:spcAft>
                <a:spcPts val="600"/>
              </a:spcAft>
            </a:pPr>
            <a:r>
              <a:rPr lang="en-US" sz="3600" b="1" dirty="0">
                <a:latin typeface="Landasans Medium" panose="00000606000000000000" pitchFamily="50" charset="0"/>
              </a:rPr>
              <a:t>The payment for Redemption is called a </a:t>
            </a:r>
            <a:r>
              <a:rPr lang="en-US" sz="3600" b="1" dirty="0">
                <a:solidFill>
                  <a:srgbClr val="C00000"/>
                </a:solidFill>
                <a:latin typeface="Landasans Medium" panose="00000606000000000000" pitchFamily="50" charset="0"/>
              </a:rPr>
              <a:t>RANSOM</a:t>
            </a:r>
          </a:p>
          <a:p>
            <a:pPr>
              <a:lnSpc>
                <a:spcPct val="90000"/>
              </a:lnSpc>
              <a:spcBef>
                <a:spcPct val="0"/>
              </a:spcBef>
              <a:spcAft>
                <a:spcPts val="600"/>
              </a:spcAft>
            </a:pPr>
            <a:r>
              <a:rPr lang="en-US" sz="3600" b="1" dirty="0">
                <a:latin typeface="Landasans Medium" panose="00000606000000000000" pitchFamily="50" charset="0"/>
              </a:rPr>
              <a:t>Ransoms are expensive and come with specific instructions</a:t>
            </a:r>
          </a:p>
          <a:p>
            <a:pPr>
              <a:lnSpc>
                <a:spcPct val="90000"/>
              </a:lnSpc>
              <a:spcBef>
                <a:spcPct val="0"/>
              </a:spcBef>
              <a:spcAft>
                <a:spcPts val="600"/>
              </a:spcAft>
            </a:pPr>
            <a:r>
              <a:rPr lang="en-US" sz="2400" b="1" dirty="0">
                <a:solidFill>
                  <a:srgbClr val="512507"/>
                </a:solidFill>
                <a:latin typeface="Landasans Medium" panose="00000606000000000000" pitchFamily="50" charset="0"/>
              </a:rPr>
              <a:t>.</a:t>
            </a:r>
          </a:p>
          <a:p>
            <a:pPr>
              <a:lnSpc>
                <a:spcPct val="90000"/>
              </a:lnSpc>
              <a:spcBef>
                <a:spcPct val="0"/>
              </a:spcBef>
              <a:spcAft>
                <a:spcPts val="600"/>
              </a:spcAft>
            </a:pPr>
            <a:endParaRPr lang="en-US" sz="2400" b="1" dirty="0">
              <a:solidFill>
                <a:srgbClr val="512507"/>
              </a:solidFill>
              <a:latin typeface="Landasans Medium" panose="00000606000000000000" pitchFamily="50" charset="0"/>
            </a:endParaRPr>
          </a:p>
          <a:p>
            <a:pPr>
              <a:lnSpc>
                <a:spcPct val="90000"/>
              </a:lnSpc>
              <a:spcBef>
                <a:spcPct val="0"/>
              </a:spcBef>
              <a:spcAft>
                <a:spcPts val="600"/>
              </a:spcAft>
            </a:pPr>
            <a:endParaRPr lang="en-US" sz="2400" b="1" dirty="0">
              <a:solidFill>
                <a:srgbClr val="512507"/>
              </a:solidFill>
              <a:latin typeface="Landasans Medium" panose="00000606000000000000" pitchFamily="50" charset="0"/>
            </a:endParaRPr>
          </a:p>
        </p:txBody>
      </p:sp>
      <p:pic>
        <p:nvPicPr>
          <p:cNvPr id="4" name="Picture 3">
            <a:extLst>
              <a:ext uri="{FF2B5EF4-FFF2-40B4-BE49-F238E27FC236}">
                <a16:creationId xmlns:a16="http://schemas.microsoft.com/office/drawing/2014/main" id="{99426350-9480-D2CB-42DF-B502D5BA4107}"/>
              </a:ext>
            </a:extLst>
          </p:cNvPr>
          <p:cNvPicPr>
            <a:picLocks noChangeAspect="1"/>
          </p:cNvPicPr>
          <p:nvPr/>
        </p:nvPicPr>
        <p:blipFill>
          <a:blip r:embed="rId5"/>
          <a:stretch>
            <a:fillRect/>
          </a:stretch>
        </p:blipFill>
        <p:spPr>
          <a:xfrm>
            <a:off x="7558617" y="-7826"/>
            <a:ext cx="4629183" cy="6873651"/>
          </a:xfrm>
          <a:prstGeom prst="rect">
            <a:avLst/>
          </a:prstGeom>
        </p:spPr>
      </p:pic>
      <p:pic>
        <p:nvPicPr>
          <p:cNvPr id="13" name="Picture 12">
            <a:extLst>
              <a:ext uri="{FF2B5EF4-FFF2-40B4-BE49-F238E27FC236}">
                <a16:creationId xmlns:a16="http://schemas.microsoft.com/office/drawing/2014/main" id="{15FAD3E1-365E-B056-BD67-0348A05DF58C}"/>
              </a:ext>
            </a:extLst>
          </p:cNvPr>
          <p:cNvPicPr>
            <a:picLocks noChangeAspect="1"/>
          </p:cNvPicPr>
          <p:nvPr/>
        </p:nvPicPr>
        <p:blipFill rotWithShape="1">
          <a:blip r:embed="rId6"/>
          <a:srcRect l="27617" r="20355"/>
          <a:stretch/>
        </p:blipFill>
        <p:spPr>
          <a:xfrm>
            <a:off x="3998765" y="1"/>
            <a:ext cx="3536209" cy="6880952"/>
          </a:xfrm>
          <a:prstGeom prst="rect">
            <a:avLst/>
          </a:prstGeom>
        </p:spPr>
      </p:pic>
    </p:spTree>
    <p:extLst>
      <p:ext uri="{BB962C8B-B14F-4D97-AF65-F5344CB8AC3E}">
        <p14:creationId xmlns:p14="http://schemas.microsoft.com/office/powerpoint/2010/main" val="302568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1">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3"/>
          <a:srcRect l="18146" r="41120"/>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49" name="Freeform: Shape 43">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6" name="Freeform: Shape 45">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4F95FA8-6BC2-2106-A0BB-02FE1E377A10}"/>
              </a:ext>
            </a:extLst>
          </p:cNvPr>
          <p:cNvPicPr>
            <a:picLocks noChangeAspect="1"/>
          </p:cNvPicPr>
          <p:nvPr/>
        </p:nvPicPr>
        <p:blipFill>
          <a:blip r:embed="rId4"/>
          <a:stretch>
            <a:fillRect/>
          </a:stretch>
        </p:blipFill>
        <p:spPr>
          <a:xfrm>
            <a:off x="4199" y="7301"/>
            <a:ext cx="12192000" cy="6850699"/>
          </a:xfrm>
          <a:prstGeom prst="rect">
            <a:avLst/>
          </a:prstGeom>
        </p:spPr>
      </p:pic>
      <p:sp>
        <p:nvSpPr>
          <p:cNvPr id="48" name="Rectangle 47">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0" name="Rectangle 49">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Text, letter&#10;&#10;Description automatically generated">
            <a:extLst>
              <a:ext uri="{FF2B5EF4-FFF2-40B4-BE49-F238E27FC236}">
                <a16:creationId xmlns:a16="http://schemas.microsoft.com/office/drawing/2014/main" id="{F0047113-4209-8B22-7CD7-F24F397455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4499" y="7301"/>
            <a:ext cx="3168981" cy="6858000"/>
          </a:xfrm>
          <a:prstGeom prst="rect">
            <a:avLst/>
          </a:prstGeom>
        </p:spPr>
      </p:pic>
    </p:spTree>
    <p:extLst>
      <p:ext uri="{BB962C8B-B14F-4D97-AF65-F5344CB8AC3E}">
        <p14:creationId xmlns:p14="http://schemas.microsoft.com/office/powerpoint/2010/main" val="3380274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1">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9F7C87-6B80-E49A-0E92-41FC2D731CB1}"/>
              </a:ext>
            </a:extLst>
          </p:cNvPr>
          <p:cNvPicPr>
            <a:picLocks noChangeAspect="1"/>
          </p:cNvPicPr>
          <p:nvPr/>
        </p:nvPicPr>
        <p:blipFill rotWithShape="1">
          <a:blip r:embed="rId3"/>
          <a:srcRect l="18146" r="41120"/>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49" name="Freeform: Shape 43">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6" name="Freeform: Shape 45">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4F95FA8-6BC2-2106-A0BB-02FE1E377A10}"/>
              </a:ext>
            </a:extLst>
          </p:cNvPr>
          <p:cNvPicPr>
            <a:picLocks noChangeAspect="1"/>
          </p:cNvPicPr>
          <p:nvPr/>
        </p:nvPicPr>
        <p:blipFill>
          <a:blip r:embed="rId4"/>
          <a:stretch>
            <a:fillRect/>
          </a:stretch>
        </p:blipFill>
        <p:spPr>
          <a:xfrm>
            <a:off x="4199" y="7301"/>
            <a:ext cx="12192000" cy="6850699"/>
          </a:xfrm>
          <a:prstGeom prst="rect">
            <a:avLst/>
          </a:prstGeom>
        </p:spPr>
      </p:pic>
      <p:sp>
        <p:nvSpPr>
          <p:cNvPr id="48" name="Rectangle 47">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0" name="Rectangle 49">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E9A08C3-C462-824A-9851-A59C799BA285}"/>
              </a:ext>
            </a:extLst>
          </p:cNvPr>
          <p:cNvSpPr txBox="1"/>
          <p:nvPr/>
        </p:nvSpPr>
        <p:spPr>
          <a:xfrm>
            <a:off x="397227" y="447760"/>
            <a:ext cx="3125140" cy="1502119"/>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5400" b="1" dirty="0">
                <a:latin typeface="Landasans Medium" panose="00000606000000000000" pitchFamily="50" charset="0"/>
              </a:rPr>
              <a:t> REDEMPTION</a:t>
            </a:r>
            <a:endParaRPr lang="en-US" sz="2800" b="1" dirty="0">
              <a:latin typeface="Landasans Medium" panose="00000606000000000000" pitchFamily="50" charset="0"/>
            </a:endParaRPr>
          </a:p>
        </p:txBody>
      </p:sp>
      <p:sp>
        <p:nvSpPr>
          <p:cNvPr id="7" name="TextBox 6">
            <a:extLst>
              <a:ext uri="{FF2B5EF4-FFF2-40B4-BE49-F238E27FC236}">
                <a16:creationId xmlns:a16="http://schemas.microsoft.com/office/drawing/2014/main" id="{C988733E-8A3E-5D98-5DD5-2E1D843396D8}"/>
              </a:ext>
            </a:extLst>
          </p:cNvPr>
          <p:cNvSpPr txBox="1"/>
          <p:nvPr/>
        </p:nvSpPr>
        <p:spPr>
          <a:xfrm>
            <a:off x="438912" y="2531830"/>
            <a:ext cx="3125140" cy="3638775"/>
          </a:xfrm>
          <a:prstGeom prst="rect">
            <a:avLst/>
          </a:prstGeom>
        </p:spPr>
        <p:txBody>
          <a:bodyPr vert="horz" lIns="91440" tIns="45720" rIns="91440" bIns="45720" rtlCol="0">
            <a:noAutofit/>
          </a:bodyPr>
          <a:lstStyle/>
          <a:p>
            <a:pPr>
              <a:lnSpc>
                <a:spcPct val="90000"/>
              </a:lnSpc>
              <a:spcBef>
                <a:spcPct val="0"/>
              </a:spcBef>
              <a:spcAft>
                <a:spcPts val="600"/>
              </a:spcAft>
            </a:pPr>
            <a:r>
              <a:rPr lang="en-US" sz="3600" b="1" dirty="0">
                <a:latin typeface="Landasans Medium" panose="00000606000000000000" pitchFamily="50" charset="0"/>
              </a:rPr>
              <a:t>The payment for Redemption is called a </a:t>
            </a:r>
            <a:r>
              <a:rPr lang="en-US" sz="3600" b="1" dirty="0">
                <a:solidFill>
                  <a:srgbClr val="C00000"/>
                </a:solidFill>
                <a:latin typeface="Landasans Medium" panose="00000606000000000000" pitchFamily="50" charset="0"/>
              </a:rPr>
              <a:t>RANSOM</a:t>
            </a:r>
          </a:p>
          <a:p>
            <a:pPr>
              <a:lnSpc>
                <a:spcPct val="90000"/>
              </a:lnSpc>
              <a:spcBef>
                <a:spcPct val="0"/>
              </a:spcBef>
              <a:spcAft>
                <a:spcPts val="600"/>
              </a:spcAft>
            </a:pPr>
            <a:r>
              <a:rPr lang="en-US" sz="3600" b="1" dirty="0">
                <a:latin typeface="Landasans Medium" panose="00000606000000000000" pitchFamily="50" charset="0"/>
              </a:rPr>
              <a:t>Ransoms are expensive and come with specific instructions</a:t>
            </a:r>
          </a:p>
          <a:p>
            <a:pPr>
              <a:lnSpc>
                <a:spcPct val="90000"/>
              </a:lnSpc>
              <a:spcBef>
                <a:spcPct val="0"/>
              </a:spcBef>
              <a:spcAft>
                <a:spcPts val="600"/>
              </a:spcAft>
            </a:pPr>
            <a:r>
              <a:rPr lang="en-US" sz="2400" b="1" dirty="0">
                <a:solidFill>
                  <a:srgbClr val="512507"/>
                </a:solidFill>
                <a:latin typeface="Landasans Medium" panose="00000606000000000000" pitchFamily="50" charset="0"/>
              </a:rPr>
              <a:t>.</a:t>
            </a:r>
          </a:p>
          <a:p>
            <a:pPr>
              <a:lnSpc>
                <a:spcPct val="90000"/>
              </a:lnSpc>
              <a:spcBef>
                <a:spcPct val="0"/>
              </a:spcBef>
              <a:spcAft>
                <a:spcPts val="600"/>
              </a:spcAft>
            </a:pPr>
            <a:endParaRPr lang="en-US" sz="2400" b="1" dirty="0">
              <a:solidFill>
                <a:srgbClr val="512507"/>
              </a:solidFill>
              <a:latin typeface="Landasans Medium" panose="00000606000000000000" pitchFamily="50" charset="0"/>
            </a:endParaRPr>
          </a:p>
          <a:p>
            <a:pPr>
              <a:lnSpc>
                <a:spcPct val="90000"/>
              </a:lnSpc>
              <a:spcBef>
                <a:spcPct val="0"/>
              </a:spcBef>
              <a:spcAft>
                <a:spcPts val="600"/>
              </a:spcAft>
            </a:pPr>
            <a:endParaRPr lang="en-US" sz="2400" b="1" dirty="0">
              <a:solidFill>
                <a:srgbClr val="512507"/>
              </a:solidFill>
              <a:latin typeface="Landasans Medium" panose="00000606000000000000" pitchFamily="50" charset="0"/>
            </a:endParaRPr>
          </a:p>
        </p:txBody>
      </p:sp>
      <p:pic>
        <p:nvPicPr>
          <p:cNvPr id="6" name="Picture 5">
            <a:extLst>
              <a:ext uri="{FF2B5EF4-FFF2-40B4-BE49-F238E27FC236}">
                <a16:creationId xmlns:a16="http://schemas.microsoft.com/office/drawing/2014/main" id="{5FD0D070-7087-2DDD-47CC-811CC56FC77C}"/>
              </a:ext>
            </a:extLst>
          </p:cNvPr>
          <p:cNvPicPr>
            <a:picLocks noChangeAspect="1"/>
          </p:cNvPicPr>
          <p:nvPr/>
        </p:nvPicPr>
        <p:blipFill>
          <a:blip r:embed="rId5"/>
          <a:stretch>
            <a:fillRect/>
          </a:stretch>
        </p:blipFill>
        <p:spPr>
          <a:xfrm>
            <a:off x="3998765" y="984896"/>
            <a:ext cx="7421011" cy="4753638"/>
          </a:xfrm>
          <a:prstGeom prst="rect">
            <a:avLst/>
          </a:prstGeom>
        </p:spPr>
      </p:pic>
    </p:spTree>
    <p:extLst>
      <p:ext uri="{BB962C8B-B14F-4D97-AF65-F5344CB8AC3E}">
        <p14:creationId xmlns:p14="http://schemas.microsoft.com/office/powerpoint/2010/main" val="440949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D12-4D90-FB54-B613-24399C29BAA5}"/>
              </a:ext>
            </a:extLst>
          </p:cNvPr>
          <p:cNvSpPr>
            <a:spLocks noGrp="1"/>
          </p:cNvSpPr>
          <p:nvPr>
            <p:ph type="title"/>
          </p:nvPr>
        </p:nvSpPr>
        <p:spPr/>
        <p:txBody>
          <a:bodyPr>
            <a:normAutofit/>
          </a:bodyPr>
          <a:lstStyle/>
          <a:p>
            <a:r>
              <a:rPr kumimoji="0" lang="en-US" sz="5400" b="1" i="0" u="none" strike="noStrike" kern="1200" cap="none" spc="0" normalizeH="0" baseline="0" noProof="0" dirty="0">
                <a:ln>
                  <a:noFill/>
                </a:ln>
                <a:solidFill>
                  <a:prstClr val="black"/>
                </a:solidFill>
                <a:effectLst/>
                <a:uLnTx/>
                <a:uFillTx/>
                <a:latin typeface="Landasans Medium" panose="00000606000000000000" pitchFamily="50" charset="0"/>
                <a:ea typeface="+mj-ea"/>
                <a:cs typeface="+mj-cs"/>
              </a:rPr>
              <a:t>REDEMPTION:  </a:t>
            </a:r>
            <a:r>
              <a:rPr kumimoji="0" lang="en-US" sz="5400" b="1" i="0" u="none" strike="noStrike" kern="1200" cap="none" spc="0" normalizeH="0" baseline="0" noProof="0" dirty="0">
                <a:ln>
                  <a:noFill/>
                </a:ln>
                <a:solidFill>
                  <a:srgbClr val="C00000"/>
                </a:solidFill>
                <a:effectLst/>
                <a:uLnTx/>
                <a:uFillTx/>
              </a:rPr>
              <a:t>A DIVINE EXCHANGE</a:t>
            </a:r>
            <a:endParaRPr lang="en-US" sz="5400" b="1" dirty="0">
              <a:solidFill>
                <a:srgbClr val="C00000"/>
              </a:solidFill>
            </a:endParaRPr>
          </a:p>
        </p:txBody>
      </p:sp>
      <p:sp>
        <p:nvSpPr>
          <p:cNvPr id="3" name="Content Placeholder 2">
            <a:extLst>
              <a:ext uri="{FF2B5EF4-FFF2-40B4-BE49-F238E27FC236}">
                <a16:creationId xmlns:a16="http://schemas.microsoft.com/office/drawing/2014/main" id="{5370A6C7-7DB4-698E-8399-23311B0ECB70}"/>
              </a:ext>
            </a:extLst>
          </p:cNvPr>
          <p:cNvSpPr>
            <a:spLocks noGrp="1"/>
          </p:cNvSpPr>
          <p:nvPr>
            <p:ph sz="half" idx="1"/>
          </p:nvPr>
        </p:nvSpPr>
        <p:spPr>
          <a:xfrm>
            <a:off x="838200" y="1825625"/>
            <a:ext cx="5181600" cy="4667250"/>
          </a:xfrm>
        </p:spPr>
        <p:txBody>
          <a:bodyPr>
            <a:normAutofit/>
          </a:bodyPr>
          <a:lstStyle/>
          <a:p>
            <a:pPr marL="0" indent="0">
              <a:buNone/>
            </a:pPr>
            <a:r>
              <a:rPr lang="en-US" sz="4800" dirty="0">
                <a:solidFill>
                  <a:srgbClr val="C00000"/>
                </a:solidFill>
              </a:rPr>
              <a:t>WHAT</a:t>
            </a:r>
            <a:r>
              <a:rPr lang="en-US" sz="4800" dirty="0"/>
              <a:t> was the Ransom?</a:t>
            </a:r>
          </a:p>
          <a:p>
            <a:r>
              <a:rPr lang="en-US" sz="4000" dirty="0"/>
              <a:t>Very expensive!</a:t>
            </a:r>
          </a:p>
          <a:p>
            <a:r>
              <a:rPr lang="en-US" sz="4000" dirty="0"/>
              <a:t>More than what man could pay!</a:t>
            </a:r>
          </a:p>
          <a:p>
            <a:endParaRPr lang="en-US" dirty="0"/>
          </a:p>
          <a:p>
            <a:endParaRPr lang="en-US" dirty="0"/>
          </a:p>
        </p:txBody>
      </p:sp>
      <p:sp>
        <p:nvSpPr>
          <p:cNvPr id="6" name="Content Placeholder 5">
            <a:extLst>
              <a:ext uri="{FF2B5EF4-FFF2-40B4-BE49-F238E27FC236}">
                <a16:creationId xmlns:a16="http://schemas.microsoft.com/office/drawing/2014/main" id="{F6C1D4A3-F98F-740C-FBE4-2AA270260B14}"/>
              </a:ext>
            </a:extLst>
          </p:cNvPr>
          <p:cNvSpPr>
            <a:spLocks noGrp="1"/>
          </p:cNvSpPr>
          <p:nvPr>
            <p:ph sz="half" idx="2"/>
          </p:nvPr>
        </p:nvSpPr>
        <p:spPr/>
        <p:style>
          <a:lnRef idx="1">
            <a:schemeClr val="accent6"/>
          </a:lnRef>
          <a:fillRef idx="2">
            <a:schemeClr val="accent6"/>
          </a:fillRef>
          <a:effectRef idx="1">
            <a:schemeClr val="accent6"/>
          </a:effectRef>
          <a:fontRef idx="minor">
            <a:schemeClr val="dk1"/>
          </a:fontRef>
        </p:style>
        <p:txBody>
          <a:bodyPr anchor="ctr">
            <a:normAutofit/>
          </a:bodyPr>
          <a:lstStyle/>
          <a:p>
            <a:pPr marL="0" indent="0" algn="ctr">
              <a:buNone/>
            </a:pPr>
            <a:r>
              <a:rPr lang="en-US" sz="3600" i="1" dirty="0"/>
              <a:t>Truly no man can ransom another, or give to God the price of his life, for </a:t>
            </a:r>
            <a:r>
              <a:rPr lang="en-US" sz="3600" i="1" u="sng" dirty="0"/>
              <a:t>the ransom of their life is costly</a:t>
            </a:r>
            <a:r>
              <a:rPr lang="en-US" sz="3600" i="1" dirty="0"/>
              <a:t> and can never suffice,</a:t>
            </a:r>
          </a:p>
          <a:p>
            <a:pPr marL="0" indent="0" algn="ctr">
              <a:buNone/>
            </a:pPr>
            <a:r>
              <a:rPr lang="en-US" sz="3600" dirty="0"/>
              <a:t>Psalm 49:7-8</a:t>
            </a:r>
          </a:p>
        </p:txBody>
      </p:sp>
    </p:spTree>
    <p:extLst>
      <p:ext uri="{BB962C8B-B14F-4D97-AF65-F5344CB8AC3E}">
        <p14:creationId xmlns:p14="http://schemas.microsoft.com/office/powerpoint/2010/main" val="171389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1E3EAA-44A2-19B1-FFBF-2268FAE8F5FC}"/>
              </a:ext>
            </a:extLst>
          </p:cNvPr>
          <p:cNvPicPr>
            <a:picLocks noChangeAspect="1"/>
          </p:cNvPicPr>
          <p:nvPr/>
        </p:nvPicPr>
        <p:blipFill rotWithShape="1">
          <a:blip r:embed="rId3"/>
          <a:srcRect l="2077" t="24023" r="-2077" b="1147"/>
          <a:stretch/>
        </p:blipFill>
        <p:spPr>
          <a:xfrm>
            <a:off x="865999" y="528970"/>
            <a:ext cx="6848594" cy="5800060"/>
          </a:xfrm>
          <a:prstGeom prst="rect">
            <a:avLst/>
          </a:prstGeom>
        </p:spPr>
      </p:pic>
      <p:sp>
        <p:nvSpPr>
          <p:cNvPr id="9" name="TextBox 8">
            <a:extLst>
              <a:ext uri="{FF2B5EF4-FFF2-40B4-BE49-F238E27FC236}">
                <a16:creationId xmlns:a16="http://schemas.microsoft.com/office/drawing/2014/main" id="{0D65B4C3-5F1C-8A40-B7E9-30CF23916F87}"/>
              </a:ext>
            </a:extLst>
          </p:cNvPr>
          <p:cNvSpPr txBox="1"/>
          <p:nvPr/>
        </p:nvSpPr>
        <p:spPr>
          <a:xfrm>
            <a:off x="7987862" y="659552"/>
            <a:ext cx="3825766" cy="5078313"/>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sz="3600" dirty="0">
                <a:effectLst>
                  <a:outerShdw blurRad="38100" dist="38100" dir="2700000" algn="tl">
                    <a:srgbClr val="000000">
                      <a:alpha val="43137"/>
                    </a:srgbClr>
                  </a:outerShdw>
                </a:effectLst>
              </a:rPr>
              <a:t>There is no difference between Jew and Gentile,  for </a:t>
            </a:r>
            <a:r>
              <a:rPr lang="en-US" sz="4400" u="sng" dirty="0">
                <a:effectLst>
                  <a:outerShdw blurRad="38100" dist="38100" dir="2700000" algn="tl">
                    <a:srgbClr val="000000">
                      <a:alpha val="43137"/>
                    </a:srgbClr>
                  </a:outerShdw>
                </a:effectLst>
              </a:rPr>
              <a:t>all have sinned</a:t>
            </a:r>
            <a:r>
              <a:rPr lang="en-US" sz="4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fall short of the glory of God</a:t>
            </a:r>
          </a:p>
          <a:p>
            <a:pPr algn="ctr"/>
            <a:endParaRPr lang="en-US" sz="2800" dirty="0">
              <a:effectLst>
                <a:outerShdw blurRad="38100" dist="38100" dir="2700000" algn="tl">
                  <a:srgbClr val="000000">
                    <a:alpha val="43137"/>
                  </a:srgbClr>
                </a:outerShdw>
              </a:effectLst>
            </a:endParaRPr>
          </a:p>
          <a:p>
            <a:pPr algn="ctr"/>
            <a:r>
              <a:rPr lang="en-US" sz="2800" dirty="0">
                <a:effectLst>
                  <a:outerShdw blurRad="38100" dist="38100" dir="2700000" algn="tl">
                    <a:srgbClr val="000000">
                      <a:alpha val="43137"/>
                    </a:srgbClr>
                  </a:outerShdw>
                </a:effectLst>
              </a:rPr>
              <a:t>Romans 3:23</a:t>
            </a:r>
          </a:p>
        </p:txBody>
      </p:sp>
    </p:spTree>
    <p:extLst>
      <p:ext uri="{BB962C8B-B14F-4D97-AF65-F5344CB8AC3E}">
        <p14:creationId xmlns:p14="http://schemas.microsoft.com/office/powerpoint/2010/main" val="123634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D12-4D90-FB54-B613-24399C29BAA5}"/>
              </a:ext>
            </a:extLst>
          </p:cNvPr>
          <p:cNvSpPr>
            <a:spLocks noGrp="1"/>
          </p:cNvSpPr>
          <p:nvPr>
            <p:ph type="title"/>
          </p:nvPr>
        </p:nvSpPr>
        <p:spPr/>
        <p:txBody>
          <a:bodyPr>
            <a:normAutofit/>
          </a:bodyPr>
          <a:lstStyle/>
          <a:p>
            <a:r>
              <a:rPr kumimoji="0" lang="en-US" sz="5400" b="1" i="0" u="none" strike="noStrike" kern="1200" cap="none" spc="0" normalizeH="0" baseline="0" noProof="0" dirty="0">
                <a:ln>
                  <a:noFill/>
                </a:ln>
                <a:solidFill>
                  <a:prstClr val="black"/>
                </a:solidFill>
                <a:effectLst/>
                <a:uLnTx/>
                <a:uFillTx/>
                <a:latin typeface="Landasans Medium" panose="00000606000000000000" pitchFamily="50" charset="0"/>
                <a:ea typeface="+mj-ea"/>
                <a:cs typeface="+mj-cs"/>
              </a:rPr>
              <a:t>REDEMPTION:  </a:t>
            </a:r>
            <a:r>
              <a:rPr kumimoji="0" lang="en-US" sz="5400" b="1" i="0" u="none" strike="noStrike" kern="1200" cap="none" spc="0" normalizeH="0" baseline="0" noProof="0" dirty="0">
                <a:ln>
                  <a:noFill/>
                </a:ln>
                <a:solidFill>
                  <a:srgbClr val="C00000"/>
                </a:solidFill>
                <a:effectLst/>
                <a:uLnTx/>
                <a:uFillTx/>
              </a:rPr>
              <a:t>A DIVINE EXCHANGE</a:t>
            </a:r>
            <a:endParaRPr lang="en-US" sz="5400" b="1" dirty="0">
              <a:solidFill>
                <a:srgbClr val="C00000"/>
              </a:solidFill>
            </a:endParaRPr>
          </a:p>
        </p:txBody>
      </p:sp>
      <p:sp>
        <p:nvSpPr>
          <p:cNvPr id="3" name="Content Placeholder 2">
            <a:extLst>
              <a:ext uri="{FF2B5EF4-FFF2-40B4-BE49-F238E27FC236}">
                <a16:creationId xmlns:a16="http://schemas.microsoft.com/office/drawing/2014/main" id="{5370A6C7-7DB4-698E-8399-23311B0ECB70}"/>
              </a:ext>
            </a:extLst>
          </p:cNvPr>
          <p:cNvSpPr>
            <a:spLocks noGrp="1"/>
          </p:cNvSpPr>
          <p:nvPr>
            <p:ph sz="half" idx="1"/>
          </p:nvPr>
        </p:nvSpPr>
        <p:spPr/>
        <p:txBody>
          <a:bodyPr>
            <a:normAutofit/>
          </a:bodyPr>
          <a:lstStyle/>
          <a:p>
            <a:pPr marL="0" indent="0">
              <a:buNone/>
            </a:pPr>
            <a:r>
              <a:rPr lang="en-US" sz="4800" dirty="0">
                <a:solidFill>
                  <a:srgbClr val="C00000"/>
                </a:solidFill>
              </a:rPr>
              <a:t>WHAT</a:t>
            </a:r>
            <a:r>
              <a:rPr lang="en-US" sz="4800" dirty="0"/>
              <a:t> was the Ransom?</a:t>
            </a:r>
            <a:r>
              <a:rPr lang="en-US" sz="4000" dirty="0"/>
              <a:t>  </a:t>
            </a:r>
          </a:p>
          <a:p>
            <a:r>
              <a:rPr lang="en-US" sz="4000" dirty="0"/>
              <a:t>God requires </a:t>
            </a:r>
            <a:r>
              <a:rPr lang="en-US" sz="4000" u="sng" dirty="0"/>
              <a:t>Blood</a:t>
            </a:r>
            <a:r>
              <a:rPr lang="en-US" sz="4000" dirty="0"/>
              <a:t> as payment for sins</a:t>
            </a:r>
          </a:p>
          <a:p>
            <a:endParaRPr lang="en-US" dirty="0"/>
          </a:p>
          <a:p>
            <a:endParaRPr lang="en-US" dirty="0"/>
          </a:p>
        </p:txBody>
      </p:sp>
      <p:sp>
        <p:nvSpPr>
          <p:cNvPr id="7" name="Content Placeholder 5">
            <a:extLst>
              <a:ext uri="{FF2B5EF4-FFF2-40B4-BE49-F238E27FC236}">
                <a16:creationId xmlns:a16="http://schemas.microsoft.com/office/drawing/2014/main" id="{6249A1B8-00A2-1282-CDBC-EBB02516174B}"/>
              </a:ext>
            </a:extLst>
          </p:cNvPr>
          <p:cNvSpPr>
            <a:spLocks noGrp="1"/>
          </p:cNvSpPr>
          <p:nvPr>
            <p:ph sz="half" idx="2"/>
          </p:nvPr>
        </p:nvSpPr>
        <p:spPr>
          <a:xfrm>
            <a:off x="6172200" y="1825625"/>
            <a:ext cx="5181600" cy="4351338"/>
          </a:xfrm>
        </p:spPr>
        <p:style>
          <a:lnRef idx="1">
            <a:schemeClr val="accent6"/>
          </a:lnRef>
          <a:fillRef idx="2">
            <a:schemeClr val="accent6"/>
          </a:fillRef>
          <a:effectRef idx="1">
            <a:schemeClr val="accent6"/>
          </a:effectRef>
          <a:fontRef idx="minor">
            <a:schemeClr val="dk1"/>
          </a:fontRef>
        </p:style>
        <p:txBody>
          <a:bodyPr anchor="ctr">
            <a:normAutofit/>
          </a:bodyPr>
          <a:lstStyle/>
          <a:p>
            <a:pPr marL="0" indent="0" algn="ctr">
              <a:buNone/>
            </a:pPr>
            <a:r>
              <a:rPr lang="en-US" sz="3600" i="1" dirty="0"/>
              <a:t>Indeed, under the law almost everything is purified with blood, and </a:t>
            </a:r>
            <a:r>
              <a:rPr lang="en-US" sz="3600" i="1" u="sng" dirty="0"/>
              <a:t>without the shedding of blood there is no forgiveness</a:t>
            </a:r>
            <a:r>
              <a:rPr lang="en-US" sz="3600" i="1" dirty="0"/>
              <a:t> of sins.</a:t>
            </a:r>
          </a:p>
          <a:p>
            <a:pPr marL="0" indent="0" algn="ctr">
              <a:buNone/>
            </a:pPr>
            <a:r>
              <a:rPr lang="en-US" sz="3600" i="1" dirty="0"/>
              <a:t>Hebrews 9:22</a:t>
            </a:r>
          </a:p>
        </p:txBody>
      </p:sp>
    </p:spTree>
    <p:extLst>
      <p:ext uri="{BB962C8B-B14F-4D97-AF65-F5344CB8AC3E}">
        <p14:creationId xmlns:p14="http://schemas.microsoft.com/office/powerpoint/2010/main" val="85739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D12-4D90-FB54-B613-24399C29BAA5}"/>
              </a:ext>
            </a:extLst>
          </p:cNvPr>
          <p:cNvSpPr>
            <a:spLocks noGrp="1"/>
          </p:cNvSpPr>
          <p:nvPr>
            <p:ph type="title"/>
          </p:nvPr>
        </p:nvSpPr>
        <p:spPr/>
        <p:txBody>
          <a:bodyPr>
            <a:normAutofit/>
          </a:bodyPr>
          <a:lstStyle/>
          <a:p>
            <a:r>
              <a:rPr kumimoji="0" lang="en-US" sz="5400" b="1" i="0" u="none" strike="noStrike" kern="1200" cap="none" spc="0" normalizeH="0" baseline="0" noProof="0" dirty="0">
                <a:ln>
                  <a:noFill/>
                </a:ln>
                <a:solidFill>
                  <a:prstClr val="black"/>
                </a:solidFill>
                <a:effectLst/>
                <a:uLnTx/>
                <a:uFillTx/>
                <a:latin typeface="Landasans Medium" panose="00000606000000000000" pitchFamily="50" charset="0"/>
                <a:ea typeface="+mj-ea"/>
                <a:cs typeface="+mj-cs"/>
              </a:rPr>
              <a:t>REDEMPTION:  </a:t>
            </a:r>
            <a:r>
              <a:rPr kumimoji="0" lang="en-US" sz="5400" b="1" i="0" u="none" strike="noStrike" kern="1200" cap="none" spc="0" normalizeH="0" baseline="0" noProof="0" dirty="0">
                <a:ln>
                  <a:noFill/>
                </a:ln>
                <a:solidFill>
                  <a:srgbClr val="C00000"/>
                </a:solidFill>
                <a:effectLst/>
                <a:uLnTx/>
                <a:uFillTx/>
              </a:rPr>
              <a:t>A DIVINE EXCHANGE</a:t>
            </a:r>
            <a:endParaRPr lang="en-US" sz="5400" b="1" dirty="0">
              <a:solidFill>
                <a:srgbClr val="C00000"/>
              </a:solidFill>
            </a:endParaRPr>
          </a:p>
        </p:txBody>
      </p:sp>
      <p:sp>
        <p:nvSpPr>
          <p:cNvPr id="3" name="Content Placeholder 2">
            <a:extLst>
              <a:ext uri="{FF2B5EF4-FFF2-40B4-BE49-F238E27FC236}">
                <a16:creationId xmlns:a16="http://schemas.microsoft.com/office/drawing/2014/main" id="{5370A6C7-7DB4-698E-8399-23311B0ECB70}"/>
              </a:ext>
            </a:extLst>
          </p:cNvPr>
          <p:cNvSpPr>
            <a:spLocks noGrp="1"/>
          </p:cNvSpPr>
          <p:nvPr>
            <p:ph sz="half" idx="1"/>
          </p:nvPr>
        </p:nvSpPr>
        <p:spPr/>
        <p:txBody>
          <a:bodyPr>
            <a:normAutofit/>
          </a:bodyPr>
          <a:lstStyle/>
          <a:p>
            <a:pPr marL="0" indent="0">
              <a:buNone/>
            </a:pPr>
            <a:r>
              <a:rPr lang="en-US" sz="4800" dirty="0">
                <a:solidFill>
                  <a:srgbClr val="C00000"/>
                </a:solidFill>
              </a:rPr>
              <a:t>WHAT</a:t>
            </a:r>
            <a:r>
              <a:rPr lang="en-US" sz="4800" dirty="0"/>
              <a:t> was the Ransom?</a:t>
            </a:r>
            <a:r>
              <a:rPr lang="en-US" sz="4000" dirty="0"/>
              <a:t>  </a:t>
            </a:r>
          </a:p>
          <a:p>
            <a:r>
              <a:rPr lang="en-US" sz="4000" dirty="0"/>
              <a:t>God requires </a:t>
            </a:r>
            <a:r>
              <a:rPr lang="en-US" sz="4000" u="sng" dirty="0"/>
              <a:t>Blood</a:t>
            </a:r>
            <a:r>
              <a:rPr lang="en-US" sz="4000" dirty="0"/>
              <a:t> as payment for sins</a:t>
            </a:r>
          </a:p>
          <a:p>
            <a:endParaRPr lang="en-US" dirty="0"/>
          </a:p>
          <a:p>
            <a:endParaRPr lang="en-US" dirty="0"/>
          </a:p>
        </p:txBody>
      </p:sp>
      <p:sp>
        <p:nvSpPr>
          <p:cNvPr id="8" name="Content Placeholder 5">
            <a:extLst>
              <a:ext uri="{FF2B5EF4-FFF2-40B4-BE49-F238E27FC236}">
                <a16:creationId xmlns:a16="http://schemas.microsoft.com/office/drawing/2014/main" id="{0E82EBF9-8105-31C8-992B-F912D71C49F4}"/>
              </a:ext>
            </a:extLst>
          </p:cNvPr>
          <p:cNvSpPr>
            <a:spLocks noGrp="1"/>
          </p:cNvSpPr>
          <p:nvPr>
            <p:ph sz="half" idx="2"/>
          </p:nvPr>
        </p:nvSpPr>
        <p:spPr>
          <a:xfrm>
            <a:off x="6172200" y="1825625"/>
            <a:ext cx="5181600" cy="4351338"/>
          </a:xfrm>
        </p:spPr>
        <p:style>
          <a:lnRef idx="1">
            <a:schemeClr val="accent6"/>
          </a:lnRef>
          <a:fillRef idx="2">
            <a:schemeClr val="accent6"/>
          </a:fillRef>
          <a:effectRef idx="1">
            <a:schemeClr val="accent6"/>
          </a:effectRef>
          <a:fontRef idx="minor">
            <a:schemeClr val="dk1"/>
          </a:fontRef>
        </p:style>
        <p:txBody>
          <a:bodyPr anchor="ctr">
            <a:normAutofit/>
          </a:bodyPr>
          <a:lstStyle/>
          <a:p>
            <a:pPr marL="0" indent="0" algn="ctr">
              <a:buNone/>
            </a:pPr>
            <a:r>
              <a:rPr lang="en-US" sz="3600" i="1" dirty="0"/>
              <a:t>For the life of the flesh is in the blood, and I have given it for you on the altar to make atonement for your souls, for it is the </a:t>
            </a:r>
            <a:r>
              <a:rPr lang="en-US" sz="3600" i="1" u="sng" dirty="0"/>
              <a:t>blood that makes atonement </a:t>
            </a:r>
            <a:r>
              <a:rPr lang="en-US" sz="3600" i="1" dirty="0"/>
              <a:t>by the life.</a:t>
            </a:r>
          </a:p>
          <a:p>
            <a:pPr marL="0" indent="0" algn="ctr">
              <a:buNone/>
            </a:pPr>
            <a:r>
              <a:rPr lang="en-US" sz="3600" i="1" dirty="0"/>
              <a:t>Leviticus 17:11</a:t>
            </a:r>
          </a:p>
        </p:txBody>
      </p:sp>
    </p:spTree>
    <p:extLst>
      <p:ext uri="{BB962C8B-B14F-4D97-AF65-F5344CB8AC3E}">
        <p14:creationId xmlns:p14="http://schemas.microsoft.com/office/powerpoint/2010/main" val="3063214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D12-4D90-FB54-B613-24399C29BAA5}"/>
              </a:ext>
            </a:extLst>
          </p:cNvPr>
          <p:cNvSpPr>
            <a:spLocks noGrp="1"/>
          </p:cNvSpPr>
          <p:nvPr>
            <p:ph type="title"/>
          </p:nvPr>
        </p:nvSpPr>
        <p:spPr/>
        <p:txBody>
          <a:bodyPr>
            <a:normAutofit/>
          </a:bodyPr>
          <a:lstStyle/>
          <a:p>
            <a:r>
              <a:rPr kumimoji="0" lang="en-US" sz="5400" b="1" i="0" u="none" strike="noStrike" kern="1200" cap="none" spc="0" normalizeH="0" baseline="0" noProof="0" dirty="0">
                <a:ln>
                  <a:noFill/>
                </a:ln>
                <a:solidFill>
                  <a:prstClr val="black"/>
                </a:solidFill>
                <a:effectLst/>
                <a:uLnTx/>
                <a:uFillTx/>
                <a:latin typeface="Landasans Medium" panose="00000606000000000000" pitchFamily="50" charset="0"/>
                <a:ea typeface="+mj-ea"/>
                <a:cs typeface="+mj-cs"/>
              </a:rPr>
              <a:t>REDEMPTION:  </a:t>
            </a:r>
            <a:r>
              <a:rPr kumimoji="0" lang="en-US" sz="5400" b="1" i="0" u="none" strike="noStrike" kern="1200" cap="none" spc="0" normalizeH="0" baseline="0" noProof="0" dirty="0">
                <a:ln>
                  <a:noFill/>
                </a:ln>
                <a:solidFill>
                  <a:srgbClr val="C00000"/>
                </a:solidFill>
                <a:effectLst/>
                <a:uLnTx/>
                <a:uFillTx/>
                <a:latin typeface="Landasans Medium" panose="00000606000000000000" pitchFamily="50" charset="0"/>
                <a:ea typeface="+mj-ea"/>
                <a:cs typeface="+mj-cs"/>
              </a:rPr>
              <a:t>A DIVINE EXCHANGE</a:t>
            </a:r>
            <a:endParaRPr lang="en-US" sz="5400" b="1" dirty="0">
              <a:solidFill>
                <a:srgbClr val="C00000"/>
              </a:solidFill>
            </a:endParaRPr>
          </a:p>
        </p:txBody>
      </p:sp>
      <p:sp>
        <p:nvSpPr>
          <p:cNvPr id="3" name="Content Placeholder 2">
            <a:extLst>
              <a:ext uri="{FF2B5EF4-FFF2-40B4-BE49-F238E27FC236}">
                <a16:creationId xmlns:a16="http://schemas.microsoft.com/office/drawing/2014/main" id="{5370A6C7-7DB4-698E-8399-23311B0ECB70}"/>
              </a:ext>
            </a:extLst>
          </p:cNvPr>
          <p:cNvSpPr>
            <a:spLocks noGrp="1"/>
          </p:cNvSpPr>
          <p:nvPr>
            <p:ph sz="half" idx="1"/>
          </p:nvPr>
        </p:nvSpPr>
        <p:spPr>
          <a:xfrm>
            <a:off x="838200" y="1825625"/>
            <a:ext cx="5181600" cy="4836432"/>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srgbClr val="C00000"/>
                </a:solidFill>
                <a:effectLst/>
                <a:uLnTx/>
                <a:uFillTx/>
                <a:latin typeface="Landasans Medium" panose="00000606000000000000" pitchFamily="50" charset="0"/>
                <a:ea typeface="+mn-ea"/>
                <a:cs typeface="+mn-cs"/>
              </a:rPr>
              <a:t>WHAT</a:t>
            </a:r>
            <a:r>
              <a:rPr kumimoji="0" lang="en-US" sz="4800" b="0" i="0" u="none" strike="noStrike" kern="1200" cap="none" spc="0" normalizeH="0" baseline="0" noProof="0" dirty="0">
                <a:ln>
                  <a:noFill/>
                </a:ln>
                <a:solidFill>
                  <a:prstClr val="black"/>
                </a:solidFill>
                <a:effectLst/>
                <a:uLnTx/>
                <a:uFillTx/>
                <a:latin typeface="Landasans Medium" panose="00000606000000000000" pitchFamily="50" charset="0"/>
                <a:ea typeface="+mn-ea"/>
                <a:cs typeface="+mn-cs"/>
              </a:rPr>
              <a:t> was the Ransom?</a:t>
            </a:r>
            <a:r>
              <a:rPr kumimoji="0" lang="en-US" sz="4000" b="0" i="0" u="none" strike="noStrike" kern="1200" cap="none" spc="0" normalizeH="0" baseline="0" noProof="0" dirty="0">
                <a:ln>
                  <a:noFill/>
                </a:ln>
                <a:solidFill>
                  <a:prstClr val="black"/>
                </a:solidFill>
                <a:effectLst/>
                <a:uLnTx/>
                <a:uFillTx/>
                <a:latin typeface="Landasans Medium" panose="00000606000000000000" pitchFamily="50" charset="0"/>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Landasans Medium" panose="00000606000000000000" pitchFamily="50" charset="0"/>
                <a:ea typeface="+mn-ea"/>
                <a:cs typeface="+mn-cs"/>
              </a:rPr>
              <a:t>God requires </a:t>
            </a:r>
            <a:r>
              <a:rPr kumimoji="0" lang="en-US" sz="4000" b="0" i="0" u="sng" strike="noStrike" kern="1200" cap="none" spc="0" normalizeH="0" baseline="0" noProof="0" dirty="0">
                <a:ln>
                  <a:noFill/>
                </a:ln>
                <a:solidFill>
                  <a:prstClr val="black"/>
                </a:solidFill>
                <a:effectLst/>
                <a:uLnTx/>
                <a:uFillTx/>
                <a:latin typeface="Landasans Medium" panose="00000606000000000000" pitchFamily="50" charset="0"/>
                <a:ea typeface="+mn-ea"/>
                <a:cs typeface="+mn-cs"/>
              </a:rPr>
              <a:t>Blood</a:t>
            </a:r>
            <a:r>
              <a:rPr kumimoji="0" lang="en-US" sz="4000" b="0" i="0" u="none" strike="noStrike" kern="1200" cap="none" spc="0" normalizeH="0" baseline="0" noProof="0" dirty="0">
                <a:ln>
                  <a:noFill/>
                </a:ln>
                <a:solidFill>
                  <a:prstClr val="black"/>
                </a:solidFill>
                <a:effectLst/>
                <a:uLnTx/>
                <a:uFillTx/>
                <a:latin typeface="Landasans Medium" panose="00000606000000000000" pitchFamily="50" charset="0"/>
                <a:ea typeface="+mn-ea"/>
                <a:cs typeface="+mn-cs"/>
              </a:rPr>
              <a:t> as payment for sins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Landasans Medium" panose="00000606000000000000" pitchFamily="50" charset="0"/>
                <a:ea typeface="+mn-ea"/>
                <a:cs typeface="+mn-cs"/>
              </a:rPr>
              <a:t>Why </a:t>
            </a:r>
            <a:r>
              <a:rPr lang="en-US" sz="4000" dirty="0">
                <a:solidFill>
                  <a:prstClr val="black"/>
                </a:solidFill>
              </a:rPr>
              <a:t>blood? Blood = Life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Landasans Medium" panose="00000606000000000000" pitchFamily="50" charset="0"/>
                <a:ea typeface="+mn-ea"/>
                <a:cs typeface="+mn-cs"/>
              </a:rPr>
              <a:t>(God’s Prerogative)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black"/>
              </a:solidFill>
              <a:effectLst/>
              <a:uLnTx/>
              <a:uFillTx/>
              <a:latin typeface="Landasans Medium" panose="00000606000000000000" pitchFamily="50" charset="0"/>
              <a:ea typeface="+mn-ea"/>
              <a:cs typeface="+mn-cs"/>
            </a:endParaRPr>
          </a:p>
          <a:p>
            <a:endParaRPr lang="en-US" dirty="0"/>
          </a:p>
          <a:p>
            <a:endParaRPr lang="en-US" dirty="0"/>
          </a:p>
        </p:txBody>
      </p:sp>
      <p:sp>
        <p:nvSpPr>
          <p:cNvPr id="6" name="Content Placeholder 5">
            <a:extLst>
              <a:ext uri="{FF2B5EF4-FFF2-40B4-BE49-F238E27FC236}">
                <a16:creationId xmlns:a16="http://schemas.microsoft.com/office/drawing/2014/main" id="{D969602D-F168-0A52-2202-C7FC0E952E91}"/>
              </a:ext>
            </a:extLst>
          </p:cNvPr>
          <p:cNvSpPr>
            <a:spLocks noGrp="1"/>
          </p:cNvSpPr>
          <p:nvPr>
            <p:ph sz="half" idx="2"/>
          </p:nvPr>
        </p:nvSpPr>
        <p:spPr>
          <a:xfrm>
            <a:off x="6172200" y="1825625"/>
            <a:ext cx="5181600" cy="4351338"/>
          </a:xfrm>
        </p:spPr>
        <p:style>
          <a:lnRef idx="1">
            <a:schemeClr val="accent6"/>
          </a:lnRef>
          <a:fillRef idx="2">
            <a:schemeClr val="accent6"/>
          </a:fillRef>
          <a:effectRef idx="1">
            <a:schemeClr val="accent6"/>
          </a:effectRef>
          <a:fontRef idx="minor">
            <a:schemeClr val="dk1"/>
          </a:fontRef>
        </p:style>
        <p:txBody>
          <a:bodyPr anchor="ctr">
            <a:normAutofit/>
          </a:bodyPr>
          <a:lstStyle/>
          <a:p>
            <a:pPr marL="0" indent="0" algn="ctr">
              <a:buNone/>
            </a:pPr>
            <a:r>
              <a:rPr lang="en-US" sz="3600" i="1" dirty="0"/>
              <a:t>For the </a:t>
            </a:r>
            <a:r>
              <a:rPr lang="en-US" sz="3600" i="1" u="sng" dirty="0"/>
              <a:t>life of the flesh is in the blood</a:t>
            </a:r>
            <a:r>
              <a:rPr lang="en-US" sz="3600" i="1" dirty="0"/>
              <a:t>, and I have given it for you on the altar to make atonement for your souls, for it is the blood that makes atonement by the life.</a:t>
            </a:r>
          </a:p>
          <a:p>
            <a:pPr marL="0" indent="0" algn="ctr">
              <a:buNone/>
            </a:pPr>
            <a:r>
              <a:rPr lang="en-US" sz="3600" i="1" dirty="0"/>
              <a:t>Leviticus 17:11</a:t>
            </a:r>
          </a:p>
        </p:txBody>
      </p:sp>
    </p:spTree>
    <p:extLst>
      <p:ext uri="{BB962C8B-B14F-4D97-AF65-F5344CB8AC3E}">
        <p14:creationId xmlns:p14="http://schemas.microsoft.com/office/powerpoint/2010/main" val="89590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D12-4D90-FB54-B613-24399C29BAA5}"/>
              </a:ext>
            </a:extLst>
          </p:cNvPr>
          <p:cNvSpPr>
            <a:spLocks noGrp="1"/>
          </p:cNvSpPr>
          <p:nvPr>
            <p:ph type="title"/>
          </p:nvPr>
        </p:nvSpPr>
        <p:spPr/>
        <p:txBody>
          <a:bodyPr>
            <a:normAutofit/>
          </a:bodyPr>
          <a:lstStyle/>
          <a:p>
            <a:r>
              <a:rPr kumimoji="0" lang="en-US" sz="5400" b="1" i="0" u="none" strike="noStrike" kern="1200" cap="none" spc="0" normalizeH="0" baseline="0" noProof="0" dirty="0">
                <a:ln>
                  <a:noFill/>
                </a:ln>
                <a:solidFill>
                  <a:prstClr val="black"/>
                </a:solidFill>
                <a:effectLst/>
                <a:uLnTx/>
                <a:uFillTx/>
                <a:latin typeface="Landasans Medium" panose="00000606000000000000" pitchFamily="50" charset="0"/>
                <a:ea typeface="+mj-ea"/>
                <a:cs typeface="+mj-cs"/>
              </a:rPr>
              <a:t>REDEMPTION:  </a:t>
            </a:r>
            <a:r>
              <a:rPr kumimoji="0" lang="en-US" sz="5400" b="1" i="0" u="none" strike="noStrike" kern="1200" cap="none" spc="0" normalizeH="0" baseline="0" noProof="0" dirty="0">
                <a:ln>
                  <a:noFill/>
                </a:ln>
                <a:solidFill>
                  <a:srgbClr val="C00000"/>
                </a:solidFill>
                <a:effectLst/>
                <a:uLnTx/>
                <a:uFillTx/>
              </a:rPr>
              <a:t>A DIVINE EXCHANGE</a:t>
            </a:r>
            <a:endParaRPr lang="en-US" sz="5400" b="1" dirty="0">
              <a:solidFill>
                <a:srgbClr val="C00000"/>
              </a:solidFill>
            </a:endParaRPr>
          </a:p>
        </p:txBody>
      </p:sp>
      <p:sp>
        <p:nvSpPr>
          <p:cNvPr id="6" name="Content Placeholder 5">
            <a:extLst>
              <a:ext uri="{FF2B5EF4-FFF2-40B4-BE49-F238E27FC236}">
                <a16:creationId xmlns:a16="http://schemas.microsoft.com/office/drawing/2014/main" id="{F6C1D4A3-F98F-740C-FBE4-2AA270260B14}"/>
              </a:ext>
            </a:extLst>
          </p:cNvPr>
          <p:cNvSpPr>
            <a:spLocks noGrp="1"/>
          </p:cNvSpPr>
          <p:nvPr>
            <p:ph sz="half" idx="2"/>
          </p:nvPr>
        </p:nvSpPr>
        <p:spPr>
          <a:xfrm>
            <a:off x="6172200" y="1448790"/>
            <a:ext cx="5181600" cy="5272644"/>
          </a:xfrm>
        </p:spPr>
        <p:style>
          <a:lnRef idx="1">
            <a:schemeClr val="accent6"/>
          </a:lnRef>
          <a:fillRef idx="2">
            <a:schemeClr val="accent6"/>
          </a:fillRef>
          <a:effectRef idx="1">
            <a:schemeClr val="accent6"/>
          </a:effectRef>
          <a:fontRef idx="minor">
            <a:schemeClr val="dk1"/>
          </a:fontRef>
        </p:style>
        <p:txBody>
          <a:bodyPr anchor="ctr">
            <a:normAutofit/>
          </a:bodyPr>
          <a:lstStyle/>
          <a:p>
            <a:pPr marL="0" indent="0" algn="ctr">
              <a:lnSpc>
                <a:spcPct val="100000"/>
              </a:lnSpc>
              <a:buNone/>
            </a:pPr>
            <a:r>
              <a:rPr lang="en-US" sz="3600" i="1" dirty="0"/>
              <a:t>But in these sacrifices there is a </a:t>
            </a:r>
            <a:r>
              <a:rPr lang="en-US" sz="3600" i="1" dirty="0">
                <a:solidFill>
                  <a:srgbClr val="C00000"/>
                </a:solidFill>
              </a:rPr>
              <a:t>reminder of sins every year. </a:t>
            </a:r>
            <a:r>
              <a:rPr lang="en-US" sz="3600" i="1" dirty="0"/>
              <a:t>For it is i</a:t>
            </a:r>
            <a:r>
              <a:rPr lang="en-US" sz="3600" i="1" u="sng" dirty="0"/>
              <a:t>mpossible for the blood of bulls and goats to take away sins</a:t>
            </a:r>
            <a:r>
              <a:rPr lang="en-US" sz="3600" i="1" dirty="0"/>
              <a:t>.</a:t>
            </a:r>
          </a:p>
          <a:p>
            <a:pPr marL="0" indent="0" algn="ctr">
              <a:lnSpc>
                <a:spcPct val="120000"/>
              </a:lnSpc>
              <a:buNone/>
            </a:pPr>
            <a:r>
              <a:rPr lang="en-US" sz="3600" i="1" dirty="0"/>
              <a:t>Hebrews 10:3-4</a:t>
            </a:r>
          </a:p>
        </p:txBody>
      </p:sp>
      <p:sp>
        <p:nvSpPr>
          <p:cNvPr id="7" name="Content Placeholder 2">
            <a:extLst>
              <a:ext uri="{FF2B5EF4-FFF2-40B4-BE49-F238E27FC236}">
                <a16:creationId xmlns:a16="http://schemas.microsoft.com/office/drawing/2014/main" id="{2A122B78-A8D3-5718-864D-172917E93C16}"/>
              </a:ext>
            </a:extLst>
          </p:cNvPr>
          <p:cNvSpPr>
            <a:spLocks noGrp="1"/>
          </p:cNvSpPr>
          <p:nvPr>
            <p:ph sz="half" idx="1"/>
          </p:nvPr>
        </p:nvSpPr>
        <p:spPr>
          <a:xfrm>
            <a:off x="838201" y="1597066"/>
            <a:ext cx="5181600" cy="4895809"/>
          </a:xfrm>
        </p:spPr>
        <p:txBody>
          <a:bodyPr>
            <a:noAutofit/>
          </a:bodyPr>
          <a:lstStyle/>
          <a:p>
            <a:pPr marL="0" indent="0">
              <a:buNone/>
            </a:pPr>
            <a:r>
              <a:rPr lang="en-US" sz="4400" dirty="0"/>
              <a:t>Do we need to make </a:t>
            </a:r>
            <a:r>
              <a:rPr lang="en-US" sz="4400" dirty="0">
                <a:solidFill>
                  <a:srgbClr val="C00000"/>
                </a:solidFill>
              </a:rPr>
              <a:t>Blood sacrifices</a:t>
            </a:r>
            <a:r>
              <a:rPr lang="en-US" sz="4400" dirty="0"/>
              <a:t>?</a:t>
            </a:r>
          </a:p>
          <a:p>
            <a:r>
              <a:rPr lang="en-US" sz="4000" dirty="0"/>
              <a:t>No - Bulls &amp; Goats were imperfect and insufficient</a:t>
            </a:r>
          </a:p>
          <a:p>
            <a:r>
              <a:rPr lang="en-US" sz="4000" dirty="0"/>
              <a:t>Sacrifices were a periodic reminder of the people’s sins</a:t>
            </a:r>
          </a:p>
        </p:txBody>
      </p:sp>
    </p:spTree>
    <p:extLst>
      <p:ext uri="{BB962C8B-B14F-4D97-AF65-F5344CB8AC3E}">
        <p14:creationId xmlns:p14="http://schemas.microsoft.com/office/powerpoint/2010/main" val="297173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D12-4D90-FB54-B613-24399C29BAA5}"/>
              </a:ext>
            </a:extLst>
          </p:cNvPr>
          <p:cNvSpPr>
            <a:spLocks noGrp="1"/>
          </p:cNvSpPr>
          <p:nvPr>
            <p:ph type="title"/>
          </p:nvPr>
        </p:nvSpPr>
        <p:spPr/>
        <p:txBody>
          <a:bodyPr>
            <a:normAutofit/>
          </a:bodyPr>
          <a:lstStyle/>
          <a:p>
            <a:r>
              <a:rPr kumimoji="0" lang="en-US" sz="5400" b="1" i="0" u="none" strike="noStrike" kern="1200" cap="none" spc="0" normalizeH="0" baseline="0" noProof="0" dirty="0">
                <a:ln>
                  <a:noFill/>
                </a:ln>
                <a:solidFill>
                  <a:prstClr val="black"/>
                </a:solidFill>
                <a:effectLst/>
                <a:uLnTx/>
                <a:uFillTx/>
                <a:latin typeface="Landasans Medium" panose="00000606000000000000" pitchFamily="50" charset="0"/>
                <a:ea typeface="+mj-ea"/>
                <a:cs typeface="+mj-cs"/>
              </a:rPr>
              <a:t>REDEMPTION:  </a:t>
            </a:r>
            <a:r>
              <a:rPr kumimoji="0" lang="en-US" sz="5400" b="1" i="0" u="none" strike="noStrike" kern="1200" cap="none" spc="0" normalizeH="0" baseline="0" noProof="0" dirty="0">
                <a:ln>
                  <a:noFill/>
                </a:ln>
                <a:solidFill>
                  <a:srgbClr val="C00000"/>
                </a:solidFill>
                <a:effectLst/>
                <a:uLnTx/>
                <a:uFillTx/>
              </a:rPr>
              <a:t>A DIVINE EXCHANGE</a:t>
            </a:r>
            <a:endParaRPr lang="en-US" sz="5400" b="1" dirty="0">
              <a:solidFill>
                <a:srgbClr val="C00000"/>
              </a:solidFill>
            </a:endParaRPr>
          </a:p>
        </p:txBody>
      </p:sp>
      <p:sp>
        <p:nvSpPr>
          <p:cNvPr id="6" name="Content Placeholder 5">
            <a:extLst>
              <a:ext uri="{FF2B5EF4-FFF2-40B4-BE49-F238E27FC236}">
                <a16:creationId xmlns:a16="http://schemas.microsoft.com/office/drawing/2014/main" id="{F6C1D4A3-F98F-740C-FBE4-2AA270260B14}"/>
              </a:ext>
            </a:extLst>
          </p:cNvPr>
          <p:cNvSpPr>
            <a:spLocks noGrp="1"/>
          </p:cNvSpPr>
          <p:nvPr>
            <p:ph sz="half" idx="2"/>
          </p:nvPr>
        </p:nvSpPr>
        <p:spPr>
          <a:xfrm>
            <a:off x="6172200" y="1448790"/>
            <a:ext cx="5181600" cy="5272644"/>
          </a:xfrm>
        </p:spPr>
        <p:style>
          <a:lnRef idx="1">
            <a:schemeClr val="accent6"/>
          </a:lnRef>
          <a:fillRef idx="2">
            <a:schemeClr val="accent6"/>
          </a:fillRef>
          <a:effectRef idx="1">
            <a:schemeClr val="accent6"/>
          </a:effectRef>
          <a:fontRef idx="minor">
            <a:schemeClr val="dk1"/>
          </a:fontRef>
        </p:style>
        <p:txBody>
          <a:bodyPr anchor="ctr">
            <a:normAutofit/>
          </a:bodyPr>
          <a:lstStyle/>
          <a:p>
            <a:pPr marL="0" indent="0" algn="ctr">
              <a:buNone/>
            </a:pPr>
            <a:r>
              <a:rPr lang="en-US" sz="3600" i="1" dirty="0"/>
              <a:t>Therefore, the </a:t>
            </a:r>
            <a:r>
              <a:rPr lang="en-US" sz="3600" i="1" u="sng" dirty="0"/>
              <a:t>law was our tutor</a:t>
            </a:r>
            <a:r>
              <a:rPr lang="en-US" sz="3600" i="1" dirty="0"/>
              <a:t> to bring us to Christ, that we might be justified by faith.</a:t>
            </a:r>
          </a:p>
          <a:p>
            <a:pPr marL="0" indent="0" algn="ctr">
              <a:buNone/>
            </a:pPr>
            <a:r>
              <a:rPr lang="en-US" sz="3600" i="1" dirty="0"/>
              <a:t>Galatians 3:24</a:t>
            </a:r>
          </a:p>
        </p:txBody>
      </p:sp>
      <p:sp>
        <p:nvSpPr>
          <p:cNvPr id="7" name="Content Placeholder 2">
            <a:extLst>
              <a:ext uri="{FF2B5EF4-FFF2-40B4-BE49-F238E27FC236}">
                <a16:creationId xmlns:a16="http://schemas.microsoft.com/office/drawing/2014/main" id="{2A122B78-A8D3-5718-864D-172917E93C16}"/>
              </a:ext>
            </a:extLst>
          </p:cNvPr>
          <p:cNvSpPr>
            <a:spLocks noGrp="1"/>
          </p:cNvSpPr>
          <p:nvPr>
            <p:ph sz="half" idx="1"/>
          </p:nvPr>
        </p:nvSpPr>
        <p:spPr>
          <a:xfrm>
            <a:off x="838200" y="1689874"/>
            <a:ext cx="5181600" cy="5032375"/>
          </a:xfrm>
        </p:spPr>
        <p:txBody>
          <a:bodyPr>
            <a:noAutofit/>
          </a:bodyPr>
          <a:lstStyle/>
          <a:p>
            <a:pPr marL="0" lvl="0" indent="0">
              <a:buNone/>
            </a:pPr>
            <a:r>
              <a:rPr lang="en-US" sz="4400" dirty="0">
                <a:solidFill>
                  <a:prstClr val="black"/>
                </a:solidFill>
              </a:rPr>
              <a:t>Do we need to make </a:t>
            </a:r>
            <a:r>
              <a:rPr lang="en-US" sz="4400" dirty="0">
                <a:solidFill>
                  <a:srgbClr val="C00000"/>
                </a:solidFill>
              </a:rPr>
              <a:t>Blood sacrifices</a:t>
            </a:r>
            <a:r>
              <a:rPr lang="en-US" sz="4400" dirty="0">
                <a:solidFill>
                  <a:prstClr val="black"/>
                </a:solidFill>
              </a:rPr>
              <a:t>?</a:t>
            </a:r>
          </a:p>
          <a:p>
            <a:pPr lvl="0"/>
            <a:r>
              <a:rPr lang="en-US" sz="4000" dirty="0">
                <a:solidFill>
                  <a:prstClr val="black"/>
                </a:solidFill>
              </a:rPr>
              <a:t>No - Bulls &amp; Goats were imperfect and insufficient</a:t>
            </a:r>
          </a:p>
          <a:p>
            <a:pPr lvl="0"/>
            <a:r>
              <a:rPr lang="en-US" sz="4000" dirty="0">
                <a:solidFill>
                  <a:prstClr val="black"/>
                </a:solidFill>
              </a:rPr>
              <a:t>They were a periodic reminder of the people’s sins</a:t>
            </a:r>
          </a:p>
          <a:p>
            <a:pPr lvl="0"/>
            <a:r>
              <a:rPr lang="en-US" sz="4000" dirty="0">
                <a:solidFill>
                  <a:prstClr val="black"/>
                </a:solidFill>
              </a:rPr>
              <a:t>Reminder continued until the </a:t>
            </a:r>
            <a:r>
              <a:rPr lang="en-US" sz="4000" u="sng" dirty="0">
                <a:solidFill>
                  <a:prstClr val="black"/>
                </a:solidFill>
              </a:rPr>
              <a:t>perfect sacrifice </a:t>
            </a:r>
            <a:r>
              <a:rPr lang="en-US" sz="4000" dirty="0">
                <a:solidFill>
                  <a:prstClr val="black"/>
                </a:solidFill>
              </a:rPr>
              <a:t>was made</a:t>
            </a:r>
          </a:p>
          <a:p>
            <a:endParaRPr lang="en-US" sz="4000" dirty="0"/>
          </a:p>
          <a:p>
            <a:pPr marL="0" indent="0">
              <a:buNone/>
            </a:pPr>
            <a:endParaRPr lang="en-US" sz="4000" dirty="0"/>
          </a:p>
          <a:p>
            <a:endParaRPr lang="en-US" sz="4000" dirty="0"/>
          </a:p>
        </p:txBody>
      </p:sp>
    </p:spTree>
    <p:extLst>
      <p:ext uri="{BB962C8B-B14F-4D97-AF65-F5344CB8AC3E}">
        <p14:creationId xmlns:p14="http://schemas.microsoft.com/office/powerpoint/2010/main" val="3494272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D12-4D90-FB54-B613-24399C29BAA5}"/>
              </a:ext>
            </a:extLst>
          </p:cNvPr>
          <p:cNvSpPr>
            <a:spLocks noGrp="1"/>
          </p:cNvSpPr>
          <p:nvPr>
            <p:ph type="title"/>
          </p:nvPr>
        </p:nvSpPr>
        <p:spPr/>
        <p:txBody>
          <a:bodyPr>
            <a:normAutofit/>
          </a:bodyPr>
          <a:lstStyle/>
          <a:p>
            <a:r>
              <a:rPr kumimoji="0" lang="en-US" sz="5400" b="1" i="0" u="none" strike="noStrike" kern="1200" cap="none" spc="0" normalizeH="0" baseline="0" noProof="0" dirty="0">
                <a:ln>
                  <a:noFill/>
                </a:ln>
                <a:solidFill>
                  <a:prstClr val="black"/>
                </a:solidFill>
                <a:effectLst/>
                <a:uLnTx/>
                <a:uFillTx/>
                <a:latin typeface="Landasans Medium" panose="00000606000000000000" pitchFamily="50" charset="0"/>
                <a:ea typeface="+mj-ea"/>
                <a:cs typeface="+mj-cs"/>
              </a:rPr>
              <a:t>REDEMPTION:  </a:t>
            </a:r>
            <a:r>
              <a:rPr kumimoji="0" lang="en-US" sz="5400" b="1" i="0" u="none" strike="noStrike" kern="1200" cap="none" spc="0" normalizeH="0" baseline="0" noProof="0" dirty="0">
                <a:ln>
                  <a:noFill/>
                </a:ln>
                <a:solidFill>
                  <a:srgbClr val="C00000"/>
                </a:solidFill>
                <a:effectLst/>
                <a:uLnTx/>
                <a:uFillTx/>
                <a:latin typeface="Landasans Medium" panose="00000606000000000000" pitchFamily="50" charset="0"/>
                <a:ea typeface="+mj-ea"/>
                <a:cs typeface="+mj-cs"/>
              </a:rPr>
              <a:t>A DIVINE EXCHANGE</a:t>
            </a:r>
            <a:endParaRPr lang="en-US" sz="5400" b="1" dirty="0">
              <a:solidFill>
                <a:srgbClr val="C00000"/>
              </a:solidFill>
            </a:endParaRPr>
          </a:p>
        </p:txBody>
      </p:sp>
      <p:sp>
        <p:nvSpPr>
          <p:cNvPr id="3" name="Content Placeholder 2">
            <a:extLst>
              <a:ext uri="{FF2B5EF4-FFF2-40B4-BE49-F238E27FC236}">
                <a16:creationId xmlns:a16="http://schemas.microsoft.com/office/drawing/2014/main" id="{5370A6C7-7DB4-698E-8399-23311B0ECB70}"/>
              </a:ext>
            </a:extLst>
          </p:cNvPr>
          <p:cNvSpPr>
            <a:spLocks noGrp="1"/>
          </p:cNvSpPr>
          <p:nvPr>
            <p:ph sz="half" idx="1"/>
          </p:nvPr>
        </p:nvSpPr>
        <p:spPr>
          <a:xfrm>
            <a:off x="838200" y="1825625"/>
            <a:ext cx="5181600" cy="4836432"/>
          </a:xfrm>
        </p:spPr>
        <p:txBody>
          <a:bodyPr>
            <a:normAutofit/>
          </a:bodyPr>
          <a:lstStyle/>
          <a:p>
            <a:pPr marL="0" indent="0">
              <a:buNone/>
            </a:pPr>
            <a:r>
              <a:rPr lang="en-US" sz="4800" dirty="0"/>
              <a:t>WHAT was the </a:t>
            </a:r>
            <a:r>
              <a:rPr lang="en-US" sz="4800" dirty="0">
                <a:solidFill>
                  <a:srgbClr val="C00000"/>
                </a:solidFill>
              </a:rPr>
              <a:t>Perfect Sacrifice</a:t>
            </a:r>
            <a:r>
              <a:rPr lang="en-US" sz="4800" dirty="0"/>
              <a:t> ‘to come’?</a:t>
            </a:r>
          </a:p>
          <a:p>
            <a:r>
              <a:rPr lang="en-US" sz="4000" dirty="0"/>
              <a:t>Blood was required</a:t>
            </a:r>
          </a:p>
          <a:p>
            <a:r>
              <a:rPr lang="en-US" sz="4000" dirty="0"/>
              <a:t>But not the blood of Bulls &amp; Goats</a:t>
            </a:r>
          </a:p>
          <a:p>
            <a:r>
              <a:rPr lang="en-US" sz="4000" dirty="0"/>
              <a:t>Greater “Blood” was required for the forgiveness of mankind</a:t>
            </a:r>
          </a:p>
          <a:p>
            <a:endParaRPr lang="en-US" dirty="0"/>
          </a:p>
          <a:p>
            <a:endParaRPr lang="en-US" dirty="0"/>
          </a:p>
        </p:txBody>
      </p:sp>
      <p:pic>
        <p:nvPicPr>
          <p:cNvPr id="8" name="Content Placeholder 7">
            <a:extLst>
              <a:ext uri="{FF2B5EF4-FFF2-40B4-BE49-F238E27FC236}">
                <a16:creationId xmlns:a16="http://schemas.microsoft.com/office/drawing/2014/main" id="{F31C659F-EE73-C35A-B301-B01EE5D5299A}"/>
              </a:ext>
            </a:extLst>
          </p:cNvPr>
          <p:cNvPicPr>
            <a:picLocks noGrp="1" noChangeAspect="1"/>
          </p:cNvPicPr>
          <p:nvPr>
            <p:ph sz="half" idx="2"/>
          </p:nvPr>
        </p:nvPicPr>
        <p:blipFill>
          <a:blip r:embed="rId3"/>
          <a:stretch>
            <a:fillRect/>
          </a:stretch>
        </p:blipFill>
        <p:spPr>
          <a:xfrm>
            <a:off x="6172200" y="2069970"/>
            <a:ext cx="5181600" cy="3862647"/>
          </a:xfrm>
        </p:spPr>
      </p:pic>
    </p:spTree>
    <p:extLst>
      <p:ext uri="{BB962C8B-B14F-4D97-AF65-F5344CB8AC3E}">
        <p14:creationId xmlns:p14="http://schemas.microsoft.com/office/powerpoint/2010/main" val="817573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D12-4D90-FB54-B613-24399C29BAA5}"/>
              </a:ext>
            </a:extLst>
          </p:cNvPr>
          <p:cNvSpPr>
            <a:spLocks noGrp="1"/>
          </p:cNvSpPr>
          <p:nvPr>
            <p:ph type="title"/>
          </p:nvPr>
        </p:nvSpPr>
        <p:spPr/>
        <p:txBody>
          <a:bodyPr>
            <a:normAutofit/>
          </a:bodyPr>
          <a:lstStyle/>
          <a:p>
            <a:r>
              <a:rPr kumimoji="0" lang="en-US" sz="5400" b="1" i="0" u="none" strike="noStrike" kern="1200" cap="none" spc="0" normalizeH="0" baseline="0" noProof="0" dirty="0">
                <a:ln>
                  <a:noFill/>
                </a:ln>
                <a:solidFill>
                  <a:prstClr val="black"/>
                </a:solidFill>
                <a:effectLst/>
                <a:uLnTx/>
                <a:uFillTx/>
                <a:latin typeface="Landasans Medium" panose="00000606000000000000" pitchFamily="50" charset="0"/>
                <a:ea typeface="+mj-ea"/>
                <a:cs typeface="+mj-cs"/>
              </a:rPr>
              <a:t>REDEMPTION:  </a:t>
            </a:r>
            <a:r>
              <a:rPr kumimoji="0" lang="en-US" sz="5400" b="1" i="0" u="none" strike="noStrike" kern="1200" cap="none" spc="0" normalizeH="0" baseline="0" noProof="0" dirty="0">
                <a:ln>
                  <a:noFill/>
                </a:ln>
                <a:solidFill>
                  <a:srgbClr val="C00000"/>
                </a:solidFill>
                <a:effectLst/>
                <a:uLnTx/>
                <a:uFillTx/>
                <a:latin typeface="Landasans Medium" panose="00000606000000000000" pitchFamily="50" charset="0"/>
                <a:ea typeface="+mj-ea"/>
                <a:cs typeface="+mj-cs"/>
              </a:rPr>
              <a:t>A DIVINE EXCHANGE</a:t>
            </a:r>
            <a:endParaRPr lang="en-US" sz="5400" b="1" dirty="0">
              <a:solidFill>
                <a:srgbClr val="C00000"/>
              </a:solidFill>
            </a:endParaRPr>
          </a:p>
        </p:txBody>
      </p:sp>
      <p:sp>
        <p:nvSpPr>
          <p:cNvPr id="3" name="Content Placeholder 2">
            <a:extLst>
              <a:ext uri="{FF2B5EF4-FFF2-40B4-BE49-F238E27FC236}">
                <a16:creationId xmlns:a16="http://schemas.microsoft.com/office/drawing/2014/main" id="{5370A6C7-7DB4-698E-8399-23311B0ECB70}"/>
              </a:ext>
            </a:extLst>
          </p:cNvPr>
          <p:cNvSpPr>
            <a:spLocks noGrp="1"/>
          </p:cNvSpPr>
          <p:nvPr>
            <p:ph sz="half" idx="1"/>
          </p:nvPr>
        </p:nvSpPr>
        <p:spPr/>
        <p:txBody>
          <a:bodyPr>
            <a:normAutofit/>
          </a:bodyPr>
          <a:lstStyle/>
          <a:p>
            <a:pPr marL="0" indent="0">
              <a:buNone/>
            </a:pPr>
            <a:r>
              <a:rPr lang="en-US" sz="4800" dirty="0">
                <a:solidFill>
                  <a:srgbClr val="C00000"/>
                </a:solidFill>
              </a:rPr>
              <a:t>WHO</a:t>
            </a:r>
            <a:r>
              <a:rPr lang="en-US" sz="4800" dirty="0"/>
              <a:t> made the payment?</a:t>
            </a:r>
          </a:p>
          <a:p>
            <a:r>
              <a:rPr lang="en-US" sz="4000" dirty="0"/>
              <a:t>Was it another man?</a:t>
            </a:r>
          </a:p>
          <a:p>
            <a:endParaRPr lang="en-US" sz="4000" dirty="0"/>
          </a:p>
          <a:p>
            <a:endParaRPr lang="en-US" sz="4300" dirty="0"/>
          </a:p>
          <a:p>
            <a:endParaRPr lang="en-US" dirty="0"/>
          </a:p>
          <a:p>
            <a:endParaRPr lang="en-US" dirty="0"/>
          </a:p>
        </p:txBody>
      </p:sp>
      <p:sp>
        <p:nvSpPr>
          <p:cNvPr id="6" name="Content Placeholder 5">
            <a:extLst>
              <a:ext uri="{FF2B5EF4-FFF2-40B4-BE49-F238E27FC236}">
                <a16:creationId xmlns:a16="http://schemas.microsoft.com/office/drawing/2014/main" id="{F6C1D4A3-F98F-740C-FBE4-2AA270260B14}"/>
              </a:ext>
            </a:extLst>
          </p:cNvPr>
          <p:cNvSpPr>
            <a:spLocks noGrp="1"/>
          </p:cNvSpPr>
          <p:nvPr>
            <p:ph sz="half" idx="2"/>
          </p:nvPr>
        </p:nvSpPr>
        <p:spPr/>
        <p:style>
          <a:lnRef idx="1">
            <a:schemeClr val="accent6"/>
          </a:lnRef>
          <a:fillRef idx="2">
            <a:schemeClr val="accent6"/>
          </a:fillRef>
          <a:effectRef idx="1">
            <a:schemeClr val="accent6"/>
          </a:effectRef>
          <a:fontRef idx="minor">
            <a:schemeClr val="dk1"/>
          </a:fontRef>
        </p:style>
        <p:txBody>
          <a:bodyPr anchor="ctr">
            <a:normAutofit/>
          </a:bodyPr>
          <a:lstStyle/>
          <a:p>
            <a:pPr marL="0" indent="0" algn="ctr">
              <a:buNone/>
            </a:pPr>
            <a:r>
              <a:rPr lang="en-US" sz="3600" i="1" dirty="0"/>
              <a:t>Truly </a:t>
            </a:r>
            <a:r>
              <a:rPr lang="en-US" sz="3600" i="1" u="sng" dirty="0"/>
              <a:t>no man can ransom another</a:t>
            </a:r>
            <a:r>
              <a:rPr lang="en-US" sz="3600" i="1" dirty="0"/>
              <a:t>, or give to God the price of his life, for the ransom of their life is costly and can never suffice,</a:t>
            </a:r>
          </a:p>
          <a:p>
            <a:pPr marL="0" indent="0" algn="ctr">
              <a:buNone/>
            </a:pPr>
            <a:r>
              <a:rPr lang="en-US" sz="3600" i="1" dirty="0"/>
              <a:t>		</a:t>
            </a:r>
          </a:p>
          <a:p>
            <a:pPr marL="0" indent="0" algn="ctr">
              <a:buNone/>
            </a:pPr>
            <a:r>
              <a:rPr lang="en-US" sz="3600" i="1" dirty="0"/>
              <a:t>Psalm 49:7-8</a:t>
            </a:r>
          </a:p>
        </p:txBody>
      </p:sp>
    </p:spTree>
    <p:extLst>
      <p:ext uri="{BB962C8B-B14F-4D97-AF65-F5344CB8AC3E}">
        <p14:creationId xmlns:p14="http://schemas.microsoft.com/office/powerpoint/2010/main" val="170452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D12-4D90-FB54-B613-24399C29BAA5}"/>
              </a:ext>
            </a:extLst>
          </p:cNvPr>
          <p:cNvSpPr>
            <a:spLocks noGrp="1"/>
          </p:cNvSpPr>
          <p:nvPr>
            <p:ph type="title"/>
          </p:nvPr>
        </p:nvSpPr>
        <p:spPr/>
        <p:txBody>
          <a:bodyPr>
            <a:normAutofit/>
          </a:bodyPr>
          <a:lstStyle/>
          <a:p>
            <a:r>
              <a:rPr kumimoji="0" lang="en-US" sz="5400" b="1" i="0" u="none" strike="noStrike" kern="1200" cap="none" spc="0" normalizeH="0" baseline="0" noProof="0" dirty="0">
                <a:ln>
                  <a:noFill/>
                </a:ln>
                <a:solidFill>
                  <a:prstClr val="black"/>
                </a:solidFill>
                <a:effectLst/>
                <a:uLnTx/>
                <a:uFillTx/>
                <a:latin typeface="Landasans Medium" panose="00000606000000000000" pitchFamily="50" charset="0"/>
                <a:ea typeface="+mj-ea"/>
                <a:cs typeface="+mj-cs"/>
              </a:rPr>
              <a:t>REDEMPTION:  </a:t>
            </a:r>
            <a:r>
              <a:rPr kumimoji="0" lang="en-US" sz="5400" b="1" i="0" u="none" strike="noStrike" kern="1200" cap="none" spc="0" normalizeH="0" baseline="0" noProof="0" dirty="0">
                <a:ln>
                  <a:noFill/>
                </a:ln>
                <a:solidFill>
                  <a:srgbClr val="C00000"/>
                </a:solidFill>
                <a:effectLst/>
                <a:uLnTx/>
                <a:uFillTx/>
                <a:latin typeface="Landasans Medium" panose="00000606000000000000" pitchFamily="50" charset="0"/>
                <a:ea typeface="+mj-ea"/>
                <a:cs typeface="+mj-cs"/>
              </a:rPr>
              <a:t>A DIVINE EXCHANGE</a:t>
            </a:r>
            <a:endParaRPr lang="en-US" sz="5400" b="1" dirty="0">
              <a:solidFill>
                <a:srgbClr val="C00000"/>
              </a:solidFill>
            </a:endParaRPr>
          </a:p>
        </p:txBody>
      </p:sp>
      <p:sp>
        <p:nvSpPr>
          <p:cNvPr id="3" name="Content Placeholder 2">
            <a:extLst>
              <a:ext uri="{FF2B5EF4-FFF2-40B4-BE49-F238E27FC236}">
                <a16:creationId xmlns:a16="http://schemas.microsoft.com/office/drawing/2014/main" id="{5370A6C7-7DB4-698E-8399-23311B0ECB70}"/>
              </a:ext>
            </a:extLst>
          </p:cNvPr>
          <p:cNvSpPr>
            <a:spLocks noGrp="1"/>
          </p:cNvSpPr>
          <p:nvPr>
            <p:ph sz="half" idx="1"/>
          </p:nvPr>
        </p:nvSpPr>
        <p:spPr/>
        <p:txBody>
          <a:bodyPr>
            <a:normAutofit/>
          </a:bodyPr>
          <a:lstStyle/>
          <a:p>
            <a:pPr marL="0" indent="0">
              <a:buNone/>
            </a:pPr>
            <a:r>
              <a:rPr lang="en-US" sz="4800" dirty="0">
                <a:solidFill>
                  <a:srgbClr val="C00000"/>
                </a:solidFill>
              </a:rPr>
              <a:t>WHO</a:t>
            </a:r>
            <a:r>
              <a:rPr lang="en-US" sz="4800" dirty="0"/>
              <a:t> made the payment?</a:t>
            </a:r>
          </a:p>
          <a:p>
            <a:r>
              <a:rPr lang="en-US" sz="4000" dirty="0"/>
              <a:t>Was it another man?</a:t>
            </a:r>
          </a:p>
          <a:p>
            <a:r>
              <a:rPr lang="en-US" sz="4000" dirty="0"/>
              <a:t>What could a man give?</a:t>
            </a:r>
          </a:p>
          <a:p>
            <a:endParaRPr lang="en-US" sz="4000" dirty="0"/>
          </a:p>
          <a:p>
            <a:endParaRPr lang="en-US" sz="4000" dirty="0"/>
          </a:p>
          <a:p>
            <a:endParaRPr lang="en-US" sz="4300" dirty="0"/>
          </a:p>
          <a:p>
            <a:endParaRPr lang="en-US" dirty="0"/>
          </a:p>
          <a:p>
            <a:endParaRPr lang="en-US" dirty="0"/>
          </a:p>
        </p:txBody>
      </p:sp>
      <p:sp>
        <p:nvSpPr>
          <p:cNvPr id="6" name="Content Placeholder 5">
            <a:extLst>
              <a:ext uri="{FF2B5EF4-FFF2-40B4-BE49-F238E27FC236}">
                <a16:creationId xmlns:a16="http://schemas.microsoft.com/office/drawing/2014/main" id="{F6C1D4A3-F98F-740C-FBE4-2AA270260B14}"/>
              </a:ext>
            </a:extLst>
          </p:cNvPr>
          <p:cNvSpPr>
            <a:spLocks noGrp="1"/>
          </p:cNvSpPr>
          <p:nvPr>
            <p:ph sz="half" idx="2"/>
          </p:nvPr>
        </p:nvSpPr>
        <p:spPr/>
        <p:style>
          <a:lnRef idx="1">
            <a:schemeClr val="accent6"/>
          </a:lnRef>
          <a:fillRef idx="2">
            <a:schemeClr val="accent6"/>
          </a:fillRef>
          <a:effectRef idx="1">
            <a:schemeClr val="accent6"/>
          </a:effectRef>
          <a:fontRef idx="minor">
            <a:schemeClr val="dk1"/>
          </a:fontRef>
        </p:style>
        <p:txBody>
          <a:bodyPr anchor="ctr">
            <a:normAutofit/>
          </a:bodyPr>
          <a:lstStyle/>
          <a:p>
            <a:pPr marL="0" indent="0" algn="ctr">
              <a:buNone/>
            </a:pPr>
            <a:r>
              <a:rPr lang="en-US" sz="3600" i="1" dirty="0">
                <a:solidFill>
                  <a:srgbClr val="000000"/>
                </a:solidFill>
                <a:latin typeface="system-ui"/>
              </a:rPr>
              <a:t>Or what will a man give in exchange for his soul? </a:t>
            </a:r>
            <a:r>
              <a:rPr lang="en-US" sz="3600" i="1" dirty="0"/>
              <a:t>		</a:t>
            </a:r>
          </a:p>
          <a:p>
            <a:pPr marL="0" indent="0" algn="ctr">
              <a:buNone/>
            </a:pPr>
            <a:r>
              <a:rPr lang="en-US" sz="3600" i="1" dirty="0"/>
              <a:t>Matt 16:26</a:t>
            </a:r>
          </a:p>
        </p:txBody>
      </p:sp>
    </p:spTree>
    <p:extLst>
      <p:ext uri="{BB962C8B-B14F-4D97-AF65-F5344CB8AC3E}">
        <p14:creationId xmlns:p14="http://schemas.microsoft.com/office/powerpoint/2010/main" val="3957582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D12-4D90-FB54-B613-24399C29BAA5}"/>
              </a:ext>
            </a:extLst>
          </p:cNvPr>
          <p:cNvSpPr>
            <a:spLocks noGrp="1"/>
          </p:cNvSpPr>
          <p:nvPr>
            <p:ph type="title"/>
          </p:nvPr>
        </p:nvSpPr>
        <p:spPr/>
        <p:txBody>
          <a:bodyPr>
            <a:normAutofit/>
          </a:bodyPr>
          <a:lstStyle/>
          <a:p>
            <a:r>
              <a:rPr kumimoji="0" lang="en-US" sz="5400" b="1" i="0" u="none" strike="noStrike" kern="1200" cap="none" spc="0" normalizeH="0" baseline="0" noProof="0" dirty="0">
                <a:ln>
                  <a:noFill/>
                </a:ln>
                <a:solidFill>
                  <a:prstClr val="black"/>
                </a:solidFill>
                <a:effectLst/>
                <a:uLnTx/>
                <a:uFillTx/>
                <a:latin typeface="Landasans Medium" panose="00000606000000000000" pitchFamily="50" charset="0"/>
                <a:ea typeface="+mj-ea"/>
                <a:cs typeface="+mj-cs"/>
              </a:rPr>
              <a:t>REDEMPTION:  </a:t>
            </a:r>
            <a:r>
              <a:rPr kumimoji="0" lang="en-US" sz="5400" b="1" i="0" u="none" strike="noStrike" kern="1200" cap="none" spc="0" normalizeH="0" baseline="0" noProof="0" dirty="0">
                <a:ln>
                  <a:noFill/>
                </a:ln>
                <a:solidFill>
                  <a:srgbClr val="C00000"/>
                </a:solidFill>
                <a:effectLst/>
                <a:uLnTx/>
                <a:uFillTx/>
                <a:latin typeface="Landasans Medium" panose="00000606000000000000" pitchFamily="50" charset="0"/>
                <a:ea typeface="+mj-ea"/>
                <a:cs typeface="+mj-cs"/>
              </a:rPr>
              <a:t>A DIVINE EXCHANGE</a:t>
            </a:r>
            <a:endParaRPr lang="en-US" sz="5400" b="1" dirty="0">
              <a:solidFill>
                <a:srgbClr val="C00000"/>
              </a:solidFill>
            </a:endParaRPr>
          </a:p>
        </p:txBody>
      </p:sp>
      <p:sp>
        <p:nvSpPr>
          <p:cNvPr id="3" name="Content Placeholder 2">
            <a:extLst>
              <a:ext uri="{FF2B5EF4-FFF2-40B4-BE49-F238E27FC236}">
                <a16:creationId xmlns:a16="http://schemas.microsoft.com/office/drawing/2014/main" id="{5370A6C7-7DB4-698E-8399-23311B0ECB70}"/>
              </a:ext>
            </a:extLst>
          </p:cNvPr>
          <p:cNvSpPr>
            <a:spLocks noGrp="1"/>
          </p:cNvSpPr>
          <p:nvPr>
            <p:ph sz="half" idx="1"/>
          </p:nvPr>
        </p:nvSpPr>
        <p:spPr/>
        <p:txBody>
          <a:bodyPr>
            <a:normAutofit/>
          </a:bodyPr>
          <a:lstStyle/>
          <a:p>
            <a:pPr marL="0" indent="0">
              <a:buNone/>
            </a:pPr>
            <a:r>
              <a:rPr lang="en-US" sz="4800" dirty="0">
                <a:solidFill>
                  <a:srgbClr val="C00000"/>
                </a:solidFill>
              </a:rPr>
              <a:t>WHO</a:t>
            </a:r>
            <a:r>
              <a:rPr lang="en-US" sz="4800" dirty="0"/>
              <a:t> made the payment?</a:t>
            </a:r>
          </a:p>
          <a:p>
            <a:r>
              <a:rPr lang="en-US" sz="4000" dirty="0"/>
              <a:t>Was it another man?</a:t>
            </a:r>
          </a:p>
          <a:p>
            <a:r>
              <a:rPr lang="en-US" sz="4000" dirty="0"/>
              <a:t>What could a man give?</a:t>
            </a:r>
          </a:p>
          <a:p>
            <a:r>
              <a:rPr lang="en-US" sz="4000" dirty="0">
                <a:solidFill>
                  <a:srgbClr val="C00000"/>
                </a:solidFill>
              </a:rPr>
              <a:t>GOD</a:t>
            </a:r>
            <a:r>
              <a:rPr lang="en-US" sz="4000" dirty="0"/>
              <a:t> made the payment with the perfect sacrifice</a:t>
            </a:r>
          </a:p>
          <a:p>
            <a:endParaRPr lang="en-US" sz="4000" dirty="0"/>
          </a:p>
          <a:p>
            <a:endParaRPr lang="en-US" sz="4300" dirty="0"/>
          </a:p>
          <a:p>
            <a:endParaRPr lang="en-US" dirty="0"/>
          </a:p>
          <a:p>
            <a:endParaRPr lang="en-US" dirty="0"/>
          </a:p>
        </p:txBody>
      </p:sp>
      <p:sp>
        <p:nvSpPr>
          <p:cNvPr id="6" name="Content Placeholder 5">
            <a:extLst>
              <a:ext uri="{FF2B5EF4-FFF2-40B4-BE49-F238E27FC236}">
                <a16:creationId xmlns:a16="http://schemas.microsoft.com/office/drawing/2014/main" id="{F6C1D4A3-F98F-740C-FBE4-2AA270260B14}"/>
              </a:ext>
            </a:extLst>
          </p:cNvPr>
          <p:cNvSpPr>
            <a:spLocks noGrp="1"/>
          </p:cNvSpPr>
          <p:nvPr>
            <p:ph sz="half" idx="2"/>
          </p:nvPr>
        </p:nvSpPr>
        <p:spPr/>
        <p:style>
          <a:lnRef idx="1">
            <a:schemeClr val="accent6"/>
          </a:lnRef>
          <a:fillRef idx="2">
            <a:schemeClr val="accent6"/>
          </a:fillRef>
          <a:effectRef idx="1">
            <a:schemeClr val="accent6"/>
          </a:effectRef>
          <a:fontRef idx="minor">
            <a:schemeClr val="dk1"/>
          </a:fontRef>
        </p:style>
        <p:txBody>
          <a:bodyPr anchor="ctr">
            <a:normAutofit/>
          </a:bodyPr>
          <a:lstStyle/>
          <a:p>
            <a:pPr marL="0" indent="0" algn="ctr">
              <a:buNone/>
            </a:pPr>
            <a:r>
              <a:rPr lang="en-US" sz="3600" i="1" dirty="0"/>
              <a:t>Christ was offered once to bear the sins of many.</a:t>
            </a:r>
          </a:p>
          <a:p>
            <a:pPr marL="0" indent="0" algn="ctr">
              <a:buNone/>
            </a:pPr>
            <a:r>
              <a:rPr lang="en-US" sz="3600" i="1" dirty="0"/>
              <a:t>Hebrews 9:28</a:t>
            </a:r>
          </a:p>
          <a:p>
            <a:pPr marL="0" indent="0" algn="ctr">
              <a:buNone/>
            </a:pPr>
            <a:endParaRPr lang="en-US" sz="3600" i="1" dirty="0"/>
          </a:p>
        </p:txBody>
      </p:sp>
    </p:spTree>
    <p:extLst>
      <p:ext uri="{BB962C8B-B14F-4D97-AF65-F5344CB8AC3E}">
        <p14:creationId xmlns:p14="http://schemas.microsoft.com/office/powerpoint/2010/main" val="2566895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D12-4D90-FB54-B613-24399C29BAA5}"/>
              </a:ext>
            </a:extLst>
          </p:cNvPr>
          <p:cNvSpPr>
            <a:spLocks noGrp="1"/>
          </p:cNvSpPr>
          <p:nvPr>
            <p:ph type="title"/>
          </p:nvPr>
        </p:nvSpPr>
        <p:spPr/>
        <p:txBody>
          <a:bodyPr>
            <a:normAutofit/>
          </a:bodyPr>
          <a:lstStyle/>
          <a:p>
            <a:r>
              <a:rPr kumimoji="0" lang="en-US" sz="5400" b="1" i="0" u="none" strike="noStrike" kern="1200" cap="none" spc="0" normalizeH="0" baseline="0" noProof="0" dirty="0">
                <a:ln>
                  <a:noFill/>
                </a:ln>
                <a:solidFill>
                  <a:prstClr val="black"/>
                </a:solidFill>
                <a:effectLst/>
                <a:uLnTx/>
                <a:uFillTx/>
                <a:latin typeface="Landasans Medium" panose="00000606000000000000" pitchFamily="50" charset="0"/>
                <a:ea typeface="+mj-ea"/>
                <a:cs typeface="+mj-cs"/>
              </a:rPr>
              <a:t>REDEMPTION:  </a:t>
            </a:r>
            <a:r>
              <a:rPr kumimoji="0" lang="en-US" sz="5400" b="1" i="0" u="none" strike="noStrike" kern="1200" cap="none" spc="0" normalizeH="0" baseline="0" noProof="0" dirty="0">
                <a:ln>
                  <a:noFill/>
                </a:ln>
                <a:solidFill>
                  <a:srgbClr val="C00000"/>
                </a:solidFill>
                <a:effectLst/>
                <a:uLnTx/>
                <a:uFillTx/>
              </a:rPr>
              <a:t>A DIVINE EXCHANGE</a:t>
            </a:r>
            <a:endParaRPr lang="en-US" sz="5400" b="1" dirty="0">
              <a:solidFill>
                <a:srgbClr val="C00000"/>
              </a:solidFill>
            </a:endParaRPr>
          </a:p>
        </p:txBody>
      </p:sp>
      <p:sp>
        <p:nvSpPr>
          <p:cNvPr id="3" name="Content Placeholder 2">
            <a:extLst>
              <a:ext uri="{FF2B5EF4-FFF2-40B4-BE49-F238E27FC236}">
                <a16:creationId xmlns:a16="http://schemas.microsoft.com/office/drawing/2014/main" id="{5370A6C7-7DB4-698E-8399-23311B0ECB70}"/>
              </a:ext>
            </a:extLst>
          </p:cNvPr>
          <p:cNvSpPr>
            <a:spLocks noGrp="1"/>
          </p:cNvSpPr>
          <p:nvPr>
            <p:ph sz="half" idx="1"/>
          </p:nvPr>
        </p:nvSpPr>
        <p:spPr/>
        <p:txBody>
          <a:bodyPr>
            <a:normAutofit/>
          </a:bodyPr>
          <a:lstStyle/>
          <a:p>
            <a:pPr marL="0" indent="0">
              <a:buNone/>
            </a:pPr>
            <a:r>
              <a:rPr lang="en-US" sz="4800" dirty="0">
                <a:solidFill>
                  <a:srgbClr val="C00000"/>
                </a:solidFill>
              </a:rPr>
              <a:t>WHO</a:t>
            </a:r>
            <a:r>
              <a:rPr lang="en-US" sz="4800" dirty="0"/>
              <a:t> made the payment?</a:t>
            </a:r>
          </a:p>
          <a:p>
            <a:r>
              <a:rPr lang="en-US" sz="4000" dirty="0">
                <a:solidFill>
                  <a:srgbClr val="C00000"/>
                </a:solidFill>
              </a:rPr>
              <a:t>GOD</a:t>
            </a:r>
            <a:r>
              <a:rPr lang="en-US" sz="4000" dirty="0"/>
              <a:t> made the payment with the perfect sacrifice</a:t>
            </a:r>
          </a:p>
          <a:p>
            <a:endParaRPr lang="en-US" dirty="0"/>
          </a:p>
          <a:p>
            <a:endParaRPr lang="en-US" dirty="0"/>
          </a:p>
        </p:txBody>
      </p:sp>
      <p:sp>
        <p:nvSpPr>
          <p:cNvPr id="6" name="Content Placeholder 5">
            <a:extLst>
              <a:ext uri="{FF2B5EF4-FFF2-40B4-BE49-F238E27FC236}">
                <a16:creationId xmlns:a16="http://schemas.microsoft.com/office/drawing/2014/main" id="{F6C1D4A3-F98F-740C-FBE4-2AA270260B14}"/>
              </a:ext>
            </a:extLst>
          </p:cNvPr>
          <p:cNvSpPr>
            <a:spLocks noGrp="1"/>
          </p:cNvSpPr>
          <p:nvPr>
            <p:ph sz="half" idx="2"/>
          </p:nvPr>
        </p:nvSpPr>
        <p:spPr/>
        <p:style>
          <a:lnRef idx="1">
            <a:schemeClr val="accent6"/>
          </a:lnRef>
          <a:fillRef idx="2">
            <a:schemeClr val="accent6"/>
          </a:fillRef>
          <a:effectRef idx="1">
            <a:schemeClr val="accent6"/>
          </a:effectRef>
          <a:fontRef idx="minor">
            <a:schemeClr val="dk1"/>
          </a:fontRef>
        </p:style>
        <p:txBody>
          <a:bodyPr anchor="ctr">
            <a:normAutofit/>
          </a:bodyPr>
          <a:lstStyle/>
          <a:p>
            <a:pPr marL="0" indent="0" algn="ctr">
              <a:buNone/>
            </a:pPr>
            <a:r>
              <a:rPr lang="en-US" sz="3600" i="1" dirty="0">
                <a:solidFill>
                  <a:schemeClr val="tx1"/>
                </a:solidFill>
              </a:rPr>
              <a:t>Behold! The </a:t>
            </a:r>
            <a:r>
              <a:rPr lang="en-US" sz="3600" i="1" u="sng" dirty="0">
                <a:solidFill>
                  <a:schemeClr val="tx1"/>
                </a:solidFill>
              </a:rPr>
              <a:t>Lamb of God </a:t>
            </a:r>
            <a:r>
              <a:rPr lang="en-US" sz="3600" i="1" dirty="0">
                <a:solidFill>
                  <a:schemeClr val="tx1"/>
                </a:solidFill>
              </a:rPr>
              <a:t>who takes away the sin of the world!  </a:t>
            </a:r>
          </a:p>
          <a:p>
            <a:pPr marL="0" indent="0" algn="ctr">
              <a:buNone/>
            </a:pPr>
            <a:r>
              <a:rPr lang="en-US" sz="3600" i="1" dirty="0">
                <a:solidFill>
                  <a:schemeClr val="tx1"/>
                </a:solidFill>
              </a:rPr>
              <a:t>John 1:29</a:t>
            </a:r>
            <a:endParaRPr lang="en-US" sz="3600" dirty="0">
              <a:solidFill>
                <a:schemeClr val="tx1"/>
              </a:solidFill>
            </a:endParaRPr>
          </a:p>
        </p:txBody>
      </p:sp>
    </p:spTree>
    <p:extLst>
      <p:ext uri="{BB962C8B-B14F-4D97-AF65-F5344CB8AC3E}">
        <p14:creationId xmlns:p14="http://schemas.microsoft.com/office/powerpoint/2010/main" val="1124921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328F61C-F3FC-D37B-2FEC-D7504E0C4F8F}"/>
              </a:ext>
            </a:extLst>
          </p:cNvPr>
          <p:cNvPicPr>
            <a:picLocks noChangeAspect="1"/>
          </p:cNvPicPr>
          <p:nvPr/>
        </p:nvPicPr>
        <p:blipFill>
          <a:blip r:embed="rId3"/>
          <a:stretch>
            <a:fillRect/>
          </a:stretch>
        </p:blipFill>
        <p:spPr>
          <a:xfrm>
            <a:off x="-3048" y="1"/>
            <a:ext cx="12192000" cy="6857999"/>
          </a:xfrm>
          <a:prstGeom prst="rect">
            <a:avLst/>
          </a:prstGeom>
        </p:spPr>
      </p:pic>
      <p:sp>
        <p:nvSpPr>
          <p:cNvPr id="4" name="TextBox 3">
            <a:extLst>
              <a:ext uri="{FF2B5EF4-FFF2-40B4-BE49-F238E27FC236}">
                <a16:creationId xmlns:a16="http://schemas.microsoft.com/office/drawing/2014/main" id="{F6745E75-E9EE-5074-AF59-E645E9313C17}"/>
              </a:ext>
            </a:extLst>
          </p:cNvPr>
          <p:cNvSpPr txBox="1"/>
          <p:nvPr/>
        </p:nvSpPr>
        <p:spPr>
          <a:xfrm>
            <a:off x="841248" y="548640"/>
            <a:ext cx="3600860" cy="54315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000" b="1" kern="1200" dirty="0">
                <a:solidFill>
                  <a:schemeClr val="tx1"/>
                </a:solidFill>
                <a:latin typeface="Landasans Medium" panose="00000606000000000000" pitchFamily="50" charset="0"/>
                <a:ea typeface="+mj-ea"/>
                <a:cs typeface="+mj-cs"/>
              </a:rPr>
              <a:t>SIN has </a:t>
            </a:r>
          </a:p>
          <a:p>
            <a:pPr algn="ctr">
              <a:lnSpc>
                <a:spcPct val="90000"/>
              </a:lnSpc>
              <a:spcBef>
                <a:spcPct val="0"/>
              </a:spcBef>
              <a:spcAft>
                <a:spcPts val="600"/>
              </a:spcAft>
            </a:pPr>
            <a:r>
              <a:rPr lang="en-US" sz="6000" b="1" kern="1200" dirty="0">
                <a:solidFill>
                  <a:schemeClr val="tx1"/>
                </a:solidFill>
                <a:latin typeface="Landasans Medium" panose="00000606000000000000" pitchFamily="50" charset="0"/>
                <a:ea typeface="+mj-ea"/>
                <a:cs typeface="+mj-cs"/>
              </a:rPr>
              <a:t>COSTS</a:t>
            </a:r>
          </a:p>
          <a:p>
            <a:pPr algn="ctr">
              <a:lnSpc>
                <a:spcPct val="90000"/>
              </a:lnSpc>
              <a:spcBef>
                <a:spcPct val="0"/>
              </a:spcBef>
              <a:spcAft>
                <a:spcPts val="600"/>
              </a:spcAft>
            </a:pPr>
            <a:endParaRPr lang="en-US" sz="6000" kern="1200" dirty="0">
              <a:solidFill>
                <a:schemeClr val="tx1"/>
              </a:solidFill>
              <a:latin typeface="Landasans Medium" panose="00000606000000000000" pitchFamily="50" charset="0"/>
              <a:ea typeface="+mj-ea"/>
              <a:cs typeface="+mj-cs"/>
            </a:endParaRPr>
          </a:p>
        </p:txBody>
      </p:sp>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C8E06AC-4B2C-0E75-AF88-7139D1343A0B}"/>
              </a:ext>
            </a:extLst>
          </p:cNvPr>
          <p:cNvSpPr txBox="1"/>
          <p:nvPr/>
        </p:nvSpPr>
        <p:spPr>
          <a:xfrm>
            <a:off x="5126418" y="548640"/>
            <a:ext cx="5465382" cy="5913120"/>
          </a:xfrm>
          <a:prstGeom prst="rect">
            <a:avLst/>
          </a:prstGeom>
        </p:spPr>
        <p:txBody>
          <a:bodyPr vert="horz" lIns="91440" tIns="45720" rIns="91440" bIns="45720" rtlCol="0" anchor="t">
            <a:normAutofit/>
          </a:bodyPr>
          <a:lstStyle/>
          <a:p>
            <a:pPr marL="228600" marR="0" lvl="0" defTabSz="914400" eaLnBrk="1" fontAlgn="auto" latinLnBrk="0" hangingPunct="1">
              <a:lnSpc>
                <a:spcPct val="90000"/>
              </a:lnSpc>
              <a:spcBef>
                <a:spcPts val="0"/>
              </a:spcBef>
              <a:spcAft>
                <a:spcPts val="1200"/>
              </a:spcAft>
              <a:buClrTx/>
              <a:buSzTx/>
              <a:tabLst/>
              <a:defRPr/>
            </a:pPr>
            <a:r>
              <a:rPr kumimoji="0" lang="en-US" sz="4400" b="1" i="0" u="sng" strike="noStrike" kern="0" cap="none" spc="0" normalizeH="0" baseline="0" noProof="0" dirty="0">
                <a:ln>
                  <a:noFill/>
                </a:ln>
                <a:solidFill>
                  <a:prstClr val="black"/>
                </a:solidFill>
                <a:effectLst/>
                <a:uLnTx/>
                <a:uFillTx/>
                <a:latin typeface="Landasans Medium" panose="00000606000000000000" pitchFamily="50" charset="0"/>
              </a:rPr>
              <a:t>Sin Costs</a:t>
            </a:r>
            <a:r>
              <a:rPr kumimoji="0" lang="en-US" sz="4400" b="1" i="0" u="sng" strike="noStrike" kern="0" cap="none" spc="0" normalizeH="0" noProof="0" dirty="0">
                <a:ln>
                  <a:noFill/>
                </a:ln>
                <a:solidFill>
                  <a:prstClr val="black"/>
                </a:solidFill>
                <a:effectLst/>
                <a:uLnTx/>
                <a:uFillTx/>
                <a:latin typeface="Landasans Medium" panose="00000606000000000000" pitchFamily="50" charset="0"/>
              </a:rPr>
              <a:t> Man</a:t>
            </a:r>
          </a:p>
          <a:p>
            <a:pPr marL="457200" marR="0" lvl="0" indent="-228600" defTabSz="914400" eaLnBrk="1" fontAlgn="auto" latinLnBrk="0" hangingPunct="1">
              <a:lnSpc>
                <a:spcPct val="90000"/>
              </a:lnSpc>
              <a:spcBef>
                <a:spcPts val="0"/>
              </a:spcBef>
              <a:spcAft>
                <a:spcPts val="1200"/>
              </a:spcAft>
              <a:buClrTx/>
              <a:buSzTx/>
              <a:buFont typeface="Arial" panose="020B0604020202020204" pitchFamily="34" charset="0"/>
              <a:buChar char="•"/>
              <a:tabLst/>
              <a:defRPr/>
            </a:pPr>
            <a:r>
              <a:rPr lang="en-US" sz="3600" b="1" kern="0" baseline="0" dirty="0">
                <a:solidFill>
                  <a:prstClr val="black"/>
                </a:solidFill>
                <a:latin typeface="Landasans Medium" panose="00000606000000000000" pitchFamily="50" charset="0"/>
              </a:rPr>
              <a:t>Separation</a:t>
            </a:r>
            <a:r>
              <a:rPr lang="en-US" sz="3600" b="1" kern="0" dirty="0">
                <a:solidFill>
                  <a:prstClr val="black"/>
                </a:solidFill>
                <a:latin typeface="Landasans Medium" panose="00000606000000000000" pitchFamily="50" charset="0"/>
              </a:rPr>
              <a:t> from God</a:t>
            </a:r>
          </a:p>
          <a:p>
            <a:pPr marL="457200" marR="0" lvl="0" indent="-228600" defTabSz="91440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3600" b="1" i="0" u="none" strike="noStrike" kern="0" cap="none" spc="0" normalizeH="0" baseline="0" noProof="0" dirty="0">
                <a:ln>
                  <a:noFill/>
                </a:ln>
                <a:solidFill>
                  <a:prstClr val="black"/>
                </a:solidFill>
                <a:effectLst/>
                <a:uLnTx/>
                <a:uFillTx/>
                <a:latin typeface="Landasans Medium" panose="00000606000000000000" pitchFamily="50" charset="0"/>
              </a:rPr>
              <a:t>Spiritual</a:t>
            </a:r>
            <a:r>
              <a:rPr kumimoji="0" lang="en-US" sz="3600" b="1" i="0" u="none" strike="noStrike" kern="0" cap="none" spc="0" normalizeH="0" noProof="0" dirty="0">
                <a:ln>
                  <a:noFill/>
                </a:ln>
                <a:solidFill>
                  <a:prstClr val="black"/>
                </a:solidFill>
                <a:effectLst/>
                <a:uLnTx/>
                <a:uFillTx/>
                <a:latin typeface="Landasans Medium" panose="00000606000000000000" pitchFamily="50" charset="0"/>
              </a:rPr>
              <a:t> Death</a:t>
            </a:r>
          </a:p>
          <a:p>
            <a:pPr marL="228600" lvl="0">
              <a:lnSpc>
                <a:spcPct val="90000"/>
              </a:lnSpc>
              <a:spcAft>
                <a:spcPts val="1200"/>
              </a:spcAft>
            </a:pPr>
            <a:r>
              <a:rPr kumimoji="0" lang="en-US" sz="1800" b="0" i="0" u="none" strike="noStrike" kern="0" cap="none" spc="0" normalizeH="0" baseline="0" noProof="0" dirty="0">
                <a:ln>
                  <a:noFill/>
                </a:ln>
                <a:solidFill>
                  <a:prstClr val="white"/>
                </a:solidFill>
                <a:effectLst/>
                <a:uLnTx/>
                <a:uFillTx/>
              </a:rPr>
              <a:t>	</a:t>
            </a:r>
            <a:r>
              <a:rPr lang="en-US" sz="3300" b="1" dirty="0">
                <a:solidFill>
                  <a:prstClr val="black"/>
                </a:solidFill>
                <a:latin typeface="Landasans Medium" panose="00000606000000000000" pitchFamily="50" charset="0"/>
              </a:rPr>
              <a:t> “you shall surely die” Gen. 2:17</a:t>
            </a:r>
          </a:p>
          <a:p>
            <a:pPr marL="457200" lvl="0" indent="-228600">
              <a:lnSpc>
                <a:spcPct val="90000"/>
              </a:lnSpc>
              <a:spcAft>
                <a:spcPts val="1200"/>
              </a:spcAft>
              <a:buFont typeface="Arial" panose="020B0604020202020204" pitchFamily="34" charset="0"/>
              <a:buChar char="•"/>
            </a:pPr>
            <a:r>
              <a:rPr lang="en-US" sz="3300" b="1" dirty="0">
                <a:solidFill>
                  <a:prstClr val="black"/>
                </a:solidFill>
                <a:latin typeface="Landasans Medium" panose="00000606000000000000" pitchFamily="50" charset="0"/>
              </a:rPr>
              <a:t>Driven out of the Garden = Out of the presence of God   Gen. 3:24</a:t>
            </a:r>
          </a:p>
          <a:p>
            <a:pPr marL="457200" lvl="0" indent="-228600">
              <a:lnSpc>
                <a:spcPct val="90000"/>
              </a:lnSpc>
              <a:spcAft>
                <a:spcPts val="1200"/>
              </a:spcAft>
              <a:buFont typeface="Arial" panose="020B0604020202020204" pitchFamily="34" charset="0"/>
              <a:buChar char="•"/>
            </a:pPr>
            <a:r>
              <a:rPr lang="en-US" sz="3300" b="1" dirty="0">
                <a:solidFill>
                  <a:prstClr val="black"/>
                </a:solidFill>
                <a:latin typeface="Landasans Medium" panose="00000606000000000000" pitchFamily="50" charset="0"/>
              </a:rPr>
              <a:t> Your iniquities have separated you from God and your sins have hidden his face from you…  Isaiah 59:1-2</a:t>
            </a:r>
            <a:endParaRPr kumimoji="0" lang="en-US" sz="18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824012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D12-4D90-FB54-B613-24399C29BAA5}"/>
              </a:ext>
            </a:extLst>
          </p:cNvPr>
          <p:cNvSpPr>
            <a:spLocks noGrp="1"/>
          </p:cNvSpPr>
          <p:nvPr>
            <p:ph type="title"/>
          </p:nvPr>
        </p:nvSpPr>
        <p:spPr/>
        <p:txBody>
          <a:bodyPr>
            <a:normAutofit/>
          </a:bodyPr>
          <a:lstStyle/>
          <a:p>
            <a:r>
              <a:rPr kumimoji="0" lang="en-US" sz="5400" b="1" i="0" u="none" strike="noStrike" kern="1200" cap="none" spc="0" normalizeH="0" baseline="0" noProof="0" dirty="0">
                <a:ln>
                  <a:noFill/>
                </a:ln>
                <a:solidFill>
                  <a:prstClr val="black"/>
                </a:solidFill>
                <a:effectLst/>
                <a:uLnTx/>
                <a:uFillTx/>
                <a:latin typeface="Landasans Medium" panose="00000606000000000000" pitchFamily="50" charset="0"/>
                <a:ea typeface="+mj-ea"/>
                <a:cs typeface="+mj-cs"/>
              </a:rPr>
              <a:t>REDEMPTION:  </a:t>
            </a:r>
            <a:r>
              <a:rPr kumimoji="0" lang="en-US" sz="5400" b="1" i="0" u="none" strike="noStrike" kern="1200" cap="none" spc="0" normalizeH="0" baseline="0" noProof="0" dirty="0">
                <a:ln>
                  <a:noFill/>
                </a:ln>
                <a:solidFill>
                  <a:srgbClr val="C00000"/>
                </a:solidFill>
                <a:effectLst/>
                <a:uLnTx/>
                <a:uFillTx/>
              </a:rPr>
              <a:t>A DIVINE EXCHANGE</a:t>
            </a:r>
            <a:endParaRPr lang="en-US" sz="5400" b="1" dirty="0">
              <a:solidFill>
                <a:srgbClr val="C00000"/>
              </a:solidFill>
            </a:endParaRPr>
          </a:p>
        </p:txBody>
      </p:sp>
      <p:sp>
        <p:nvSpPr>
          <p:cNvPr id="3" name="Content Placeholder 2">
            <a:extLst>
              <a:ext uri="{FF2B5EF4-FFF2-40B4-BE49-F238E27FC236}">
                <a16:creationId xmlns:a16="http://schemas.microsoft.com/office/drawing/2014/main" id="{5370A6C7-7DB4-698E-8399-23311B0ECB70}"/>
              </a:ext>
            </a:extLst>
          </p:cNvPr>
          <p:cNvSpPr>
            <a:spLocks noGrp="1"/>
          </p:cNvSpPr>
          <p:nvPr>
            <p:ph sz="half" idx="1"/>
          </p:nvPr>
        </p:nvSpPr>
        <p:spPr/>
        <p:txBody>
          <a:bodyPr>
            <a:normAutofit/>
          </a:bodyPr>
          <a:lstStyle/>
          <a:p>
            <a:pPr marL="0" indent="0">
              <a:buNone/>
            </a:pPr>
            <a:r>
              <a:rPr lang="en-US" sz="4800" dirty="0">
                <a:solidFill>
                  <a:srgbClr val="C00000"/>
                </a:solidFill>
              </a:rPr>
              <a:t>WHO</a:t>
            </a:r>
            <a:r>
              <a:rPr lang="en-US" sz="4800" dirty="0"/>
              <a:t> made the payment?</a:t>
            </a:r>
          </a:p>
          <a:p>
            <a:r>
              <a:rPr lang="en-US" sz="4000" dirty="0">
                <a:solidFill>
                  <a:srgbClr val="C00000"/>
                </a:solidFill>
              </a:rPr>
              <a:t>GOD</a:t>
            </a:r>
            <a:r>
              <a:rPr lang="en-US" sz="4000" dirty="0"/>
              <a:t> made the payment with the perfect sacrifice</a:t>
            </a:r>
          </a:p>
          <a:p>
            <a:endParaRPr lang="en-US" dirty="0"/>
          </a:p>
          <a:p>
            <a:endParaRPr lang="en-US" dirty="0"/>
          </a:p>
        </p:txBody>
      </p:sp>
      <p:sp>
        <p:nvSpPr>
          <p:cNvPr id="6" name="Content Placeholder 5">
            <a:extLst>
              <a:ext uri="{FF2B5EF4-FFF2-40B4-BE49-F238E27FC236}">
                <a16:creationId xmlns:a16="http://schemas.microsoft.com/office/drawing/2014/main" id="{F6C1D4A3-F98F-740C-FBE4-2AA270260B14}"/>
              </a:ext>
            </a:extLst>
          </p:cNvPr>
          <p:cNvSpPr>
            <a:spLocks noGrp="1"/>
          </p:cNvSpPr>
          <p:nvPr>
            <p:ph sz="half" idx="2"/>
          </p:nvPr>
        </p:nvSpPr>
        <p:spPr/>
        <p:style>
          <a:lnRef idx="1">
            <a:schemeClr val="accent6"/>
          </a:lnRef>
          <a:fillRef idx="2">
            <a:schemeClr val="accent6"/>
          </a:fillRef>
          <a:effectRef idx="1">
            <a:schemeClr val="accent6"/>
          </a:effectRef>
          <a:fontRef idx="minor">
            <a:schemeClr val="dk1"/>
          </a:fontRef>
        </p:style>
        <p:txBody>
          <a:bodyPr anchor="ctr">
            <a:normAutofit/>
          </a:bodyPr>
          <a:lstStyle/>
          <a:p>
            <a:pPr marL="0" indent="0" algn="ctr">
              <a:buNone/>
            </a:pPr>
            <a:r>
              <a:rPr lang="en-US" sz="3600" i="1" dirty="0">
                <a:solidFill>
                  <a:schemeClr val="tx1"/>
                </a:solidFill>
              </a:rPr>
              <a:t>For God so loved the world that </a:t>
            </a:r>
            <a:r>
              <a:rPr lang="en-US" sz="3600" i="1" u="sng" dirty="0">
                <a:solidFill>
                  <a:schemeClr val="tx1"/>
                </a:solidFill>
              </a:rPr>
              <a:t>He gave His only begotten Son</a:t>
            </a:r>
            <a:r>
              <a:rPr lang="en-US" sz="3600" i="1" dirty="0">
                <a:solidFill>
                  <a:schemeClr val="tx1"/>
                </a:solidFill>
              </a:rPr>
              <a:t>, that whoever believes in Him should not perish but have everlasting life.</a:t>
            </a:r>
          </a:p>
          <a:p>
            <a:pPr marL="0" indent="0" algn="ctr">
              <a:buNone/>
            </a:pPr>
            <a:r>
              <a:rPr lang="en-US" sz="3600" i="1" dirty="0">
                <a:solidFill>
                  <a:schemeClr val="tx1"/>
                </a:solidFill>
              </a:rPr>
              <a:t>John 3:16</a:t>
            </a:r>
            <a:endParaRPr lang="en-US" sz="3600" dirty="0">
              <a:solidFill>
                <a:schemeClr val="tx1"/>
              </a:solidFill>
            </a:endParaRPr>
          </a:p>
        </p:txBody>
      </p:sp>
    </p:spTree>
    <p:extLst>
      <p:ext uri="{BB962C8B-B14F-4D97-AF65-F5344CB8AC3E}">
        <p14:creationId xmlns:p14="http://schemas.microsoft.com/office/powerpoint/2010/main" val="2513140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D12-4D90-FB54-B613-24399C29BAA5}"/>
              </a:ext>
            </a:extLst>
          </p:cNvPr>
          <p:cNvSpPr>
            <a:spLocks noGrp="1"/>
          </p:cNvSpPr>
          <p:nvPr>
            <p:ph type="title"/>
          </p:nvPr>
        </p:nvSpPr>
        <p:spPr/>
        <p:txBody>
          <a:bodyPr>
            <a:normAutofit/>
          </a:bodyPr>
          <a:lstStyle/>
          <a:p>
            <a:r>
              <a:rPr kumimoji="0" lang="en-US" sz="5400" b="1" i="0" u="none" strike="noStrike" kern="1200" cap="none" spc="0" normalizeH="0" baseline="0" noProof="0" dirty="0">
                <a:ln>
                  <a:noFill/>
                </a:ln>
                <a:solidFill>
                  <a:prstClr val="black"/>
                </a:solidFill>
                <a:effectLst/>
                <a:uLnTx/>
                <a:uFillTx/>
                <a:latin typeface="Landasans Medium" panose="00000606000000000000" pitchFamily="50" charset="0"/>
                <a:ea typeface="+mj-ea"/>
                <a:cs typeface="+mj-cs"/>
              </a:rPr>
              <a:t>REDEMPTION:  </a:t>
            </a:r>
            <a:r>
              <a:rPr kumimoji="0" lang="en-US" sz="5400" b="1" i="0" u="none" strike="noStrike" kern="1200" cap="none" spc="0" normalizeH="0" baseline="0" noProof="0" dirty="0">
                <a:ln>
                  <a:noFill/>
                </a:ln>
                <a:solidFill>
                  <a:srgbClr val="C00000"/>
                </a:solidFill>
                <a:effectLst/>
                <a:uLnTx/>
                <a:uFillTx/>
              </a:rPr>
              <a:t>A DIVINE EXCHANGE</a:t>
            </a:r>
            <a:endParaRPr lang="en-US" sz="5400" b="1" dirty="0">
              <a:solidFill>
                <a:srgbClr val="C00000"/>
              </a:solidFill>
            </a:endParaRPr>
          </a:p>
        </p:txBody>
      </p:sp>
      <p:sp>
        <p:nvSpPr>
          <p:cNvPr id="3" name="Content Placeholder 2">
            <a:extLst>
              <a:ext uri="{FF2B5EF4-FFF2-40B4-BE49-F238E27FC236}">
                <a16:creationId xmlns:a16="http://schemas.microsoft.com/office/drawing/2014/main" id="{5370A6C7-7DB4-698E-8399-23311B0ECB70}"/>
              </a:ext>
            </a:extLst>
          </p:cNvPr>
          <p:cNvSpPr>
            <a:spLocks noGrp="1"/>
          </p:cNvSpPr>
          <p:nvPr>
            <p:ph sz="half" idx="1"/>
          </p:nvPr>
        </p:nvSpPr>
        <p:spPr/>
        <p:txBody>
          <a:bodyPr>
            <a:normAutofit/>
          </a:bodyPr>
          <a:lstStyle/>
          <a:p>
            <a:pPr marL="0" indent="0">
              <a:buNone/>
            </a:pPr>
            <a:r>
              <a:rPr lang="en-US" sz="4800" dirty="0">
                <a:solidFill>
                  <a:srgbClr val="C00000"/>
                </a:solidFill>
              </a:rPr>
              <a:t>WHO</a:t>
            </a:r>
            <a:r>
              <a:rPr lang="en-US" sz="4800" dirty="0"/>
              <a:t> made the payment?</a:t>
            </a:r>
          </a:p>
          <a:p>
            <a:r>
              <a:rPr lang="en-US" sz="4000" dirty="0">
                <a:solidFill>
                  <a:srgbClr val="C00000"/>
                </a:solidFill>
              </a:rPr>
              <a:t>God</a:t>
            </a:r>
            <a:r>
              <a:rPr lang="en-US" sz="4000" dirty="0"/>
              <a:t> made the payment with the perfect sacrifice </a:t>
            </a:r>
          </a:p>
          <a:p>
            <a:r>
              <a:rPr lang="en-US" sz="4000" dirty="0"/>
              <a:t>God gave His Son as payment!</a:t>
            </a:r>
          </a:p>
          <a:p>
            <a:r>
              <a:rPr lang="en-US" sz="4000" dirty="0"/>
              <a:t>God redeemed Man </a:t>
            </a:r>
            <a:r>
              <a:rPr lang="en-US" sz="4000" u="sng" dirty="0"/>
              <a:t>through </a:t>
            </a:r>
            <a:r>
              <a:rPr lang="en-US" sz="4000" dirty="0"/>
              <a:t>Jesus</a:t>
            </a:r>
            <a:r>
              <a:rPr lang="en-US" sz="4000" u="sng" dirty="0"/>
              <a:t>’</a:t>
            </a:r>
            <a:r>
              <a:rPr lang="en-US" sz="4000" dirty="0"/>
              <a:t> </a:t>
            </a:r>
            <a:r>
              <a:rPr lang="en-US" sz="4000" dirty="0">
                <a:solidFill>
                  <a:srgbClr val="C00000"/>
                </a:solidFill>
              </a:rPr>
              <a:t>Blood</a:t>
            </a:r>
            <a:r>
              <a:rPr lang="en-US" sz="4000" dirty="0"/>
              <a:t> (Death)</a:t>
            </a:r>
          </a:p>
          <a:p>
            <a:endParaRPr lang="en-US" dirty="0"/>
          </a:p>
          <a:p>
            <a:endParaRPr lang="en-US" dirty="0"/>
          </a:p>
        </p:txBody>
      </p:sp>
      <p:sp>
        <p:nvSpPr>
          <p:cNvPr id="6" name="Content Placeholder 5">
            <a:extLst>
              <a:ext uri="{FF2B5EF4-FFF2-40B4-BE49-F238E27FC236}">
                <a16:creationId xmlns:a16="http://schemas.microsoft.com/office/drawing/2014/main" id="{F6C1D4A3-F98F-740C-FBE4-2AA270260B14}"/>
              </a:ext>
            </a:extLst>
          </p:cNvPr>
          <p:cNvSpPr>
            <a:spLocks noGrp="1"/>
          </p:cNvSpPr>
          <p:nvPr>
            <p:ph sz="half" idx="2"/>
          </p:nvPr>
        </p:nvSpPr>
        <p:spPr/>
        <p:style>
          <a:lnRef idx="1">
            <a:schemeClr val="accent6"/>
          </a:lnRef>
          <a:fillRef idx="2">
            <a:schemeClr val="accent6"/>
          </a:fillRef>
          <a:effectRef idx="1">
            <a:schemeClr val="accent6"/>
          </a:effectRef>
          <a:fontRef idx="minor">
            <a:schemeClr val="dk1"/>
          </a:fontRef>
        </p:style>
        <p:txBody>
          <a:bodyPr anchor="ctr">
            <a:normAutofit/>
          </a:bodyPr>
          <a:lstStyle/>
          <a:p>
            <a:pPr marL="0" indent="0" algn="ctr">
              <a:buNone/>
            </a:pPr>
            <a:r>
              <a:rPr lang="en-US" sz="3600" i="1" dirty="0">
                <a:solidFill>
                  <a:schemeClr val="tx1"/>
                </a:solidFill>
              </a:rPr>
              <a:t>But now in Christ Jesus you who once were far off have been brought near by the </a:t>
            </a:r>
            <a:r>
              <a:rPr lang="en-US" sz="3600" i="1" u="sng" dirty="0">
                <a:solidFill>
                  <a:schemeClr val="tx1"/>
                </a:solidFill>
              </a:rPr>
              <a:t>blood of Christ</a:t>
            </a:r>
            <a:r>
              <a:rPr lang="en-US" sz="3600" i="1" dirty="0">
                <a:solidFill>
                  <a:schemeClr val="tx1"/>
                </a:solidFill>
              </a:rPr>
              <a:t>.</a:t>
            </a:r>
          </a:p>
          <a:p>
            <a:pPr marL="0" indent="0" algn="ctr">
              <a:buNone/>
            </a:pPr>
            <a:r>
              <a:rPr lang="en-US" sz="3600" i="1" dirty="0">
                <a:solidFill>
                  <a:schemeClr val="tx1"/>
                </a:solidFill>
              </a:rPr>
              <a:t>Ephesians 2:13</a:t>
            </a:r>
            <a:endParaRPr lang="en-US" sz="3600" dirty="0">
              <a:solidFill>
                <a:schemeClr val="tx1"/>
              </a:solidFill>
            </a:endParaRPr>
          </a:p>
        </p:txBody>
      </p:sp>
    </p:spTree>
    <p:extLst>
      <p:ext uri="{BB962C8B-B14F-4D97-AF65-F5344CB8AC3E}">
        <p14:creationId xmlns:p14="http://schemas.microsoft.com/office/powerpoint/2010/main" val="3075225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D12-4D90-FB54-B613-24399C29BAA5}"/>
              </a:ext>
            </a:extLst>
          </p:cNvPr>
          <p:cNvSpPr>
            <a:spLocks noGrp="1"/>
          </p:cNvSpPr>
          <p:nvPr>
            <p:ph type="title"/>
          </p:nvPr>
        </p:nvSpPr>
        <p:spPr/>
        <p:txBody>
          <a:bodyPr>
            <a:normAutofit/>
          </a:bodyPr>
          <a:lstStyle/>
          <a:p>
            <a:r>
              <a:rPr kumimoji="0" lang="en-US" sz="5400" b="1" i="0" u="none" strike="noStrike" kern="1200" cap="none" spc="0" normalizeH="0" baseline="0" noProof="0" dirty="0">
                <a:ln>
                  <a:noFill/>
                </a:ln>
                <a:solidFill>
                  <a:prstClr val="black"/>
                </a:solidFill>
                <a:effectLst/>
                <a:uLnTx/>
                <a:uFillTx/>
                <a:latin typeface="Landasans Medium" panose="00000606000000000000" pitchFamily="50" charset="0"/>
                <a:ea typeface="+mj-ea"/>
                <a:cs typeface="+mj-cs"/>
              </a:rPr>
              <a:t>REDEMPTION:  </a:t>
            </a:r>
            <a:r>
              <a:rPr kumimoji="0" lang="en-US" sz="5400" b="1" i="0" u="none" strike="noStrike" kern="1200" cap="none" spc="0" normalizeH="0" baseline="0" noProof="0" dirty="0">
                <a:ln>
                  <a:noFill/>
                </a:ln>
                <a:solidFill>
                  <a:srgbClr val="C00000"/>
                </a:solidFill>
                <a:effectLst/>
                <a:uLnTx/>
                <a:uFillTx/>
              </a:rPr>
              <a:t>A DIVINE EXCHANGE</a:t>
            </a:r>
            <a:endParaRPr lang="en-US" sz="5400" b="1" dirty="0">
              <a:solidFill>
                <a:srgbClr val="C00000"/>
              </a:solidFill>
            </a:endParaRPr>
          </a:p>
        </p:txBody>
      </p:sp>
      <p:sp>
        <p:nvSpPr>
          <p:cNvPr id="6" name="Content Placeholder 5">
            <a:extLst>
              <a:ext uri="{FF2B5EF4-FFF2-40B4-BE49-F238E27FC236}">
                <a16:creationId xmlns:a16="http://schemas.microsoft.com/office/drawing/2014/main" id="{F6C1D4A3-F98F-740C-FBE4-2AA270260B14}"/>
              </a:ext>
            </a:extLst>
          </p:cNvPr>
          <p:cNvSpPr>
            <a:spLocks noGrp="1"/>
          </p:cNvSpPr>
          <p:nvPr>
            <p:ph sz="half" idx="2"/>
          </p:nvPr>
        </p:nvSpPr>
        <p:spPr/>
        <p:style>
          <a:lnRef idx="1">
            <a:schemeClr val="accent6"/>
          </a:lnRef>
          <a:fillRef idx="2">
            <a:schemeClr val="accent6"/>
          </a:fillRef>
          <a:effectRef idx="1">
            <a:schemeClr val="accent6"/>
          </a:effectRef>
          <a:fontRef idx="minor">
            <a:schemeClr val="dk1"/>
          </a:fontRef>
        </p:style>
        <p:txBody>
          <a:bodyPr anchor="ctr">
            <a:normAutofit/>
          </a:bodyPr>
          <a:lstStyle/>
          <a:p>
            <a:pPr marL="0" indent="0" algn="ctr">
              <a:buNone/>
            </a:pPr>
            <a:r>
              <a:rPr lang="en-US" sz="3200" i="1" dirty="0">
                <a:solidFill>
                  <a:schemeClr val="tx1"/>
                </a:solidFill>
              </a:rPr>
              <a:t>He has delivered us from the power of darkness and conveyed us into the kingdom of the Son of His love, in </a:t>
            </a:r>
            <a:r>
              <a:rPr lang="en-US" sz="3200" i="1" u="sng" dirty="0">
                <a:solidFill>
                  <a:schemeClr val="tx1"/>
                </a:solidFill>
              </a:rPr>
              <a:t>whom we have redemption through His blood</a:t>
            </a:r>
            <a:r>
              <a:rPr lang="en-US" sz="3200" i="1" dirty="0">
                <a:solidFill>
                  <a:schemeClr val="tx1"/>
                </a:solidFill>
              </a:rPr>
              <a:t>, the forgiveness of sins. </a:t>
            </a:r>
          </a:p>
          <a:p>
            <a:pPr marL="0" indent="0" algn="ctr">
              <a:buNone/>
            </a:pPr>
            <a:r>
              <a:rPr lang="en-US" sz="3200" dirty="0">
                <a:solidFill>
                  <a:schemeClr val="tx1"/>
                </a:solidFill>
              </a:rPr>
              <a:t>Colossians 1:13</a:t>
            </a:r>
            <a:endParaRPr lang="en-US" sz="3600" dirty="0">
              <a:solidFill>
                <a:schemeClr val="tx1"/>
              </a:solidFill>
            </a:endParaRPr>
          </a:p>
        </p:txBody>
      </p:sp>
      <p:sp>
        <p:nvSpPr>
          <p:cNvPr id="7" name="Content Placeholder 2">
            <a:extLst>
              <a:ext uri="{FF2B5EF4-FFF2-40B4-BE49-F238E27FC236}">
                <a16:creationId xmlns:a16="http://schemas.microsoft.com/office/drawing/2014/main" id="{57134A40-27AE-5EE9-344A-DCE25E36B4DC}"/>
              </a:ext>
            </a:extLst>
          </p:cNvPr>
          <p:cNvSpPr>
            <a:spLocks noGrp="1"/>
          </p:cNvSpPr>
          <p:nvPr>
            <p:ph sz="half" idx="1"/>
          </p:nvPr>
        </p:nvSpPr>
        <p:spPr>
          <a:xfrm>
            <a:off x="838200" y="1825625"/>
            <a:ext cx="5181600" cy="4351338"/>
          </a:xfrm>
        </p:spPr>
        <p:txBody>
          <a:bodyPr>
            <a:normAutofit/>
          </a:bodyPr>
          <a:lstStyle/>
          <a:p>
            <a:pPr marL="0" indent="0">
              <a:buNone/>
            </a:pPr>
            <a:r>
              <a:rPr lang="en-US" sz="4800" dirty="0">
                <a:solidFill>
                  <a:srgbClr val="C00000"/>
                </a:solidFill>
              </a:rPr>
              <a:t>WHEN</a:t>
            </a:r>
            <a:r>
              <a:rPr lang="en-US" sz="4800" dirty="0">
                <a:solidFill>
                  <a:srgbClr val="FF0000"/>
                </a:solidFill>
              </a:rPr>
              <a:t> </a:t>
            </a:r>
            <a:r>
              <a:rPr lang="en-US" sz="4800" dirty="0"/>
              <a:t>was payment made?</a:t>
            </a:r>
          </a:p>
          <a:p>
            <a:r>
              <a:rPr lang="en-US" sz="4000" dirty="0"/>
              <a:t>When innocent blood was shed</a:t>
            </a:r>
          </a:p>
          <a:p>
            <a:endParaRPr lang="en-US" dirty="0"/>
          </a:p>
          <a:p>
            <a:endParaRPr lang="en-US" dirty="0"/>
          </a:p>
        </p:txBody>
      </p:sp>
    </p:spTree>
    <p:extLst>
      <p:ext uri="{BB962C8B-B14F-4D97-AF65-F5344CB8AC3E}">
        <p14:creationId xmlns:p14="http://schemas.microsoft.com/office/powerpoint/2010/main" val="227354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D12-4D90-FB54-B613-24399C29BAA5}"/>
              </a:ext>
            </a:extLst>
          </p:cNvPr>
          <p:cNvSpPr>
            <a:spLocks noGrp="1"/>
          </p:cNvSpPr>
          <p:nvPr>
            <p:ph type="title"/>
          </p:nvPr>
        </p:nvSpPr>
        <p:spPr/>
        <p:txBody>
          <a:bodyPr>
            <a:normAutofit/>
          </a:bodyPr>
          <a:lstStyle/>
          <a:p>
            <a:r>
              <a:rPr kumimoji="0" lang="en-US" sz="5400" b="1" i="0" u="none" strike="noStrike" kern="1200" cap="none" spc="0" normalizeH="0" baseline="0" noProof="0" dirty="0">
                <a:ln>
                  <a:noFill/>
                </a:ln>
                <a:solidFill>
                  <a:prstClr val="black"/>
                </a:solidFill>
                <a:effectLst/>
                <a:uLnTx/>
                <a:uFillTx/>
                <a:latin typeface="Landasans Medium" panose="00000606000000000000" pitchFamily="50" charset="0"/>
                <a:ea typeface="+mj-ea"/>
                <a:cs typeface="+mj-cs"/>
              </a:rPr>
              <a:t>REDEMPTION:  </a:t>
            </a:r>
            <a:r>
              <a:rPr kumimoji="0" lang="en-US" sz="5400" b="1" i="0" u="none" strike="noStrike" kern="1200" cap="none" spc="0" normalizeH="0" baseline="0" noProof="0" dirty="0">
                <a:ln>
                  <a:noFill/>
                </a:ln>
                <a:solidFill>
                  <a:srgbClr val="C00000"/>
                </a:solidFill>
                <a:effectLst/>
                <a:uLnTx/>
                <a:uFillTx/>
                <a:latin typeface="Landasans Medium" panose="00000606000000000000" pitchFamily="50" charset="0"/>
                <a:ea typeface="+mj-ea"/>
                <a:cs typeface="+mj-cs"/>
              </a:rPr>
              <a:t>A DIVINE EXCHANGE</a:t>
            </a:r>
            <a:endParaRPr lang="en-US" sz="5400" b="1" dirty="0">
              <a:solidFill>
                <a:srgbClr val="C00000"/>
              </a:solidFill>
            </a:endParaRPr>
          </a:p>
        </p:txBody>
      </p:sp>
      <p:sp>
        <p:nvSpPr>
          <p:cNvPr id="3" name="Content Placeholder 2">
            <a:extLst>
              <a:ext uri="{FF2B5EF4-FFF2-40B4-BE49-F238E27FC236}">
                <a16:creationId xmlns:a16="http://schemas.microsoft.com/office/drawing/2014/main" id="{5370A6C7-7DB4-698E-8399-23311B0ECB70}"/>
              </a:ext>
            </a:extLst>
          </p:cNvPr>
          <p:cNvSpPr>
            <a:spLocks noGrp="1"/>
          </p:cNvSpPr>
          <p:nvPr>
            <p:ph sz="half" idx="1"/>
          </p:nvPr>
        </p:nvSpPr>
        <p:spPr/>
        <p:txBody>
          <a:bodyPr>
            <a:normAutofit/>
          </a:bodyPr>
          <a:lstStyle/>
          <a:p>
            <a:pPr marL="0" lvl="0" indent="0">
              <a:buNone/>
            </a:pPr>
            <a:r>
              <a:rPr lang="en-US" sz="4800" dirty="0">
                <a:solidFill>
                  <a:srgbClr val="C00000"/>
                </a:solidFill>
              </a:rPr>
              <a:t>WHEN</a:t>
            </a:r>
            <a:r>
              <a:rPr lang="en-US" sz="4800" dirty="0">
                <a:solidFill>
                  <a:srgbClr val="FF0000"/>
                </a:solidFill>
              </a:rPr>
              <a:t> </a:t>
            </a:r>
            <a:r>
              <a:rPr lang="en-US" sz="4800" dirty="0">
                <a:solidFill>
                  <a:prstClr val="black"/>
                </a:solidFill>
              </a:rPr>
              <a:t>was payment made?</a:t>
            </a:r>
          </a:p>
          <a:p>
            <a:pPr lvl="0"/>
            <a:r>
              <a:rPr lang="en-US" sz="4000" dirty="0">
                <a:solidFill>
                  <a:prstClr val="black"/>
                </a:solidFill>
              </a:rPr>
              <a:t>When innocent blood was shed</a:t>
            </a:r>
          </a:p>
          <a:p>
            <a:pPr lvl="0"/>
            <a:r>
              <a:rPr lang="en-US" sz="4000" dirty="0">
                <a:solidFill>
                  <a:prstClr val="black"/>
                </a:solidFill>
              </a:rPr>
              <a:t>When an innocent life was taken</a:t>
            </a:r>
          </a:p>
          <a:p>
            <a:endParaRPr lang="en-US" dirty="0"/>
          </a:p>
        </p:txBody>
      </p:sp>
      <p:sp>
        <p:nvSpPr>
          <p:cNvPr id="6" name="Content Placeholder 5">
            <a:extLst>
              <a:ext uri="{FF2B5EF4-FFF2-40B4-BE49-F238E27FC236}">
                <a16:creationId xmlns:a16="http://schemas.microsoft.com/office/drawing/2014/main" id="{F6C1D4A3-F98F-740C-FBE4-2AA270260B14}"/>
              </a:ext>
            </a:extLst>
          </p:cNvPr>
          <p:cNvSpPr>
            <a:spLocks noGrp="1"/>
          </p:cNvSpPr>
          <p:nvPr>
            <p:ph sz="half" idx="2"/>
          </p:nvPr>
        </p:nvSpPr>
        <p:spPr/>
        <p:style>
          <a:lnRef idx="1">
            <a:schemeClr val="accent6"/>
          </a:lnRef>
          <a:fillRef idx="2">
            <a:schemeClr val="accent6"/>
          </a:fillRef>
          <a:effectRef idx="1">
            <a:schemeClr val="accent6"/>
          </a:effectRef>
          <a:fontRef idx="minor">
            <a:schemeClr val="dk1"/>
          </a:fontRef>
        </p:style>
        <p:txBody>
          <a:bodyPr anchor="ctr">
            <a:normAutofit/>
          </a:bodyPr>
          <a:lstStyle/>
          <a:p>
            <a:pPr marL="0" indent="0" algn="ctr">
              <a:buNone/>
            </a:pPr>
            <a:r>
              <a:rPr lang="en-US" sz="3200" i="1" dirty="0">
                <a:solidFill>
                  <a:schemeClr val="tx1"/>
                </a:solidFill>
              </a:rPr>
              <a:t>For Christ also suffered once for sins, the just for the unjust, that </a:t>
            </a:r>
            <a:r>
              <a:rPr lang="en-US" sz="3200" b="1" i="1" dirty="0">
                <a:solidFill>
                  <a:schemeClr val="tx1"/>
                </a:solidFill>
              </a:rPr>
              <a:t>He might bring us to God</a:t>
            </a:r>
            <a:r>
              <a:rPr lang="en-US" sz="3200" i="1" dirty="0">
                <a:solidFill>
                  <a:schemeClr val="tx1"/>
                </a:solidFill>
              </a:rPr>
              <a:t>, </a:t>
            </a:r>
            <a:r>
              <a:rPr lang="en-US" sz="3200" i="1" u="sng" dirty="0">
                <a:solidFill>
                  <a:schemeClr val="tx1"/>
                </a:solidFill>
              </a:rPr>
              <a:t>being put to death</a:t>
            </a:r>
            <a:r>
              <a:rPr lang="en-US" sz="3200" i="1" dirty="0">
                <a:solidFill>
                  <a:schemeClr val="tx1"/>
                </a:solidFill>
              </a:rPr>
              <a:t> in the flesh but made alive by the Spirit,</a:t>
            </a:r>
          </a:p>
          <a:p>
            <a:pPr marL="0" indent="0" algn="ctr">
              <a:buNone/>
            </a:pPr>
            <a:r>
              <a:rPr lang="en-US" sz="3200" dirty="0">
                <a:solidFill>
                  <a:schemeClr val="tx1"/>
                </a:solidFill>
              </a:rPr>
              <a:t>1 Peter 3:18</a:t>
            </a:r>
            <a:endParaRPr lang="en-US" sz="3600" dirty="0">
              <a:solidFill>
                <a:schemeClr val="tx1"/>
              </a:solidFill>
            </a:endParaRPr>
          </a:p>
        </p:txBody>
      </p:sp>
    </p:spTree>
    <p:extLst>
      <p:ext uri="{BB962C8B-B14F-4D97-AF65-F5344CB8AC3E}">
        <p14:creationId xmlns:p14="http://schemas.microsoft.com/office/powerpoint/2010/main" val="2105217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D12-4D90-FB54-B613-24399C29BAA5}"/>
              </a:ext>
            </a:extLst>
          </p:cNvPr>
          <p:cNvSpPr>
            <a:spLocks noGrp="1"/>
          </p:cNvSpPr>
          <p:nvPr>
            <p:ph type="title"/>
          </p:nvPr>
        </p:nvSpPr>
        <p:spPr/>
        <p:txBody>
          <a:bodyPr>
            <a:normAutofit/>
          </a:bodyPr>
          <a:lstStyle/>
          <a:p>
            <a:r>
              <a:rPr kumimoji="0" lang="en-US" sz="5400" b="1" i="0" u="none" strike="noStrike" kern="1200" cap="none" spc="0" normalizeH="0" baseline="0" noProof="0" dirty="0">
                <a:ln>
                  <a:noFill/>
                </a:ln>
                <a:solidFill>
                  <a:prstClr val="black"/>
                </a:solidFill>
                <a:effectLst/>
                <a:uLnTx/>
                <a:uFillTx/>
                <a:latin typeface="Landasans Medium" panose="00000606000000000000" pitchFamily="50" charset="0"/>
                <a:ea typeface="+mj-ea"/>
                <a:cs typeface="+mj-cs"/>
              </a:rPr>
              <a:t>REDEMPTION:  </a:t>
            </a:r>
            <a:r>
              <a:rPr kumimoji="0" lang="en-US" sz="5400" b="1" i="0" u="none" strike="noStrike" kern="1200" cap="none" spc="0" normalizeH="0" baseline="0" noProof="0" dirty="0">
                <a:ln>
                  <a:noFill/>
                </a:ln>
                <a:solidFill>
                  <a:srgbClr val="C00000"/>
                </a:solidFill>
                <a:effectLst/>
                <a:uLnTx/>
                <a:uFillTx/>
                <a:latin typeface="Landasans Medium" panose="00000606000000000000" pitchFamily="50" charset="0"/>
                <a:ea typeface="+mj-ea"/>
                <a:cs typeface="+mj-cs"/>
              </a:rPr>
              <a:t>A DIVINE EXCHANGE</a:t>
            </a:r>
            <a:endParaRPr lang="en-US" sz="5400" b="1" dirty="0">
              <a:solidFill>
                <a:srgbClr val="C00000"/>
              </a:solidFill>
            </a:endParaRPr>
          </a:p>
        </p:txBody>
      </p:sp>
      <p:sp>
        <p:nvSpPr>
          <p:cNvPr id="3" name="Content Placeholder 2">
            <a:extLst>
              <a:ext uri="{FF2B5EF4-FFF2-40B4-BE49-F238E27FC236}">
                <a16:creationId xmlns:a16="http://schemas.microsoft.com/office/drawing/2014/main" id="{5370A6C7-7DB4-698E-8399-23311B0ECB70}"/>
              </a:ext>
            </a:extLst>
          </p:cNvPr>
          <p:cNvSpPr>
            <a:spLocks noGrp="1"/>
          </p:cNvSpPr>
          <p:nvPr>
            <p:ph sz="half" idx="1"/>
          </p:nvPr>
        </p:nvSpPr>
        <p:spPr/>
        <p:txBody>
          <a:bodyPr>
            <a:normAutofit/>
          </a:bodyPr>
          <a:lstStyle/>
          <a:p>
            <a:pPr marL="0" lvl="0" indent="0">
              <a:buNone/>
            </a:pPr>
            <a:r>
              <a:rPr lang="en-US" sz="4800" dirty="0">
                <a:solidFill>
                  <a:srgbClr val="C00000"/>
                </a:solidFill>
              </a:rPr>
              <a:t>WHEN</a:t>
            </a:r>
            <a:r>
              <a:rPr lang="en-US" sz="4800" dirty="0">
                <a:solidFill>
                  <a:srgbClr val="FF0000"/>
                </a:solidFill>
              </a:rPr>
              <a:t> </a:t>
            </a:r>
            <a:r>
              <a:rPr lang="en-US" sz="4800" dirty="0">
                <a:solidFill>
                  <a:prstClr val="black"/>
                </a:solidFill>
              </a:rPr>
              <a:t>was payment made?</a:t>
            </a:r>
          </a:p>
          <a:p>
            <a:pPr lvl="0"/>
            <a:r>
              <a:rPr lang="en-US" sz="4000" dirty="0">
                <a:solidFill>
                  <a:prstClr val="black"/>
                </a:solidFill>
              </a:rPr>
              <a:t>When innocent blood was shed</a:t>
            </a:r>
          </a:p>
          <a:p>
            <a:pPr lvl="0"/>
            <a:r>
              <a:rPr lang="en-US" sz="4000" dirty="0">
                <a:solidFill>
                  <a:prstClr val="black"/>
                </a:solidFill>
              </a:rPr>
              <a:t>When an innocent life was taken</a:t>
            </a:r>
          </a:p>
          <a:p>
            <a:pPr lvl="0"/>
            <a:r>
              <a:rPr lang="en-US" sz="4000" dirty="0">
                <a:solidFill>
                  <a:prstClr val="black"/>
                </a:solidFill>
              </a:rPr>
              <a:t>When the </a:t>
            </a:r>
            <a:r>
              <a:rPr lang="en-US" sz="4000" dirty="0">
                <a:solidFill>
                  <a:srgbClr val="C00000"/>
                </a:solidFill>
              </a:rPr>
              <a:t>perfect sacrifice </a:t>
            </a:r>
            <a:r>
              <a:rPr lang="en-US" sz="4000" dirty="0">
                <a:solidFill>
                  <a:prstClr val="black"/>
                </a:solidFill>
              </a:rPr>
              <a:t>was made</a:t>
            </a:r>
          </a:p>
          <a:p>
            <a:pPr marL="0" indent="0">
              <a:buNone/>
            </a:pPr>
            <a:endParaRPr lang="en-US" dirty="0"/>
          </a:p>
          <a:p>
            <a:endParaRPr lang="en-US" dirty="0"/>
          </a:p>
        </p:txBody>
      </p:sp>
      <p:sp>
        <p:nvSpPr>
          <p:cNvPr id="7" name="Content Placeholder 5">
            <a:extLst>
              <a:ext uri="{FF2B5EF4-FFF2-40B4-BE49-F238E27FC236}">
                <a16:creationId xmlns:a16="http://schemas.microsoft.com/office/drawing/2014/main" id="{69CE32E7-3D0D-EAF3-89D2-713088A7A127}"/>
              </a:ext>
            </a:extLst>
          </p:cNvPr>
          <p:cNvSpPr>
            <a:spLocks noGrp="1"/>
          </p:cNvSpPr>
          <p:nvPr>
            <p:ph sz="half" idx="2"/>
          </p:nvPr>
        </p:nvSpPr>
        <p:spPr>
          <a:xfrm>
            <a:off x="6172200" y="1825625"/>
            <a:ext cx="5181600" cy="4351338"/>
          </a:xfrm>
        </p:spPr>
        <p:style>
          <a:lnRef idx="1">
            <a:schemeClr val="accent6"/>
          </a:lnRef>
          <a:fillRef idx="2">
            <a:schemeClr val="accent6"/>
          </a:fillRef>
          <a:effectRef idx="1">
            <a:schemeClr val="accent6"/>
          </a:effectRef>
          <a:fontRef idx="minor">
            <a:schemeClr val="dk1"/>
          </a:fontRef>
        </p:style>
        <p:txBody>
          <a:bodyPr anchor="ctr">
            <a:normAutofit lnSpcReduction="10000"/>
          </a:bodyPr>
          <a:lstStyle/>
          <a:p>
            <a:pPr marL="0" indent="0" algn="ctr">
              <a:buNone/>
            </a:pPr>
            <a:r>
              <a:rPr lang="en-US" sz="3200" i="1" dirty="0">
                <a:solidFill>
                  <a:schemeClr val="tx1"/>
                </a:solidFill>
              </a:rPr>
              <a:t>Knowing that you were not </a:t>
            </a:r>
            <a:r>
              <a:rPr lang="en-US" sz="3200" b="1" i="1" dirty="0">
                <a:solidFill>
                  <a:schemeClr val="tx1"/>
                </a:solidFill>
              </a:rPr>
              <a:t>redeemed</a:t>
            </a:r>
            <a:r>
              <a:rPr lang="en-US" sz="3200" i="1" dirty="0">
                <a:solidFill>
                  <a:schemeClr val="tx1"/>
                </a:solidFill>
              </a:rPr>
              <a:t> with perishable things like silver or gold from your futile way of life inherited from your forefathers, but with </a:t>
            </a:r>
            <a:r>
              <a:rPr lang="en-US" sz="3200" i="1" u="sng" dirty="0">
                <a:solidFill>
                  <a:schemeClr val="tx1"/>
                </a:solidFill>
              </a:rPr>
              <a:t>precious blood</a:t>
            </a:r>
            <a:r>
              <a:rPr lang="en-US" sz="3200" i="1" dirty="0">
                <a:solidFill>
                  <a:schemeClr val="tx1"/>
                </a:solidFill>
              </a:rPr>
              <a:t>, as of a lamb </a:t>
            </a:r>
            <a:r>
              <a:rPr lang="en-US" sz="3200" i="1" u="sng" dirty="0">
                <a:solidFill>
                  <a:schemeClr val="tx1"/>
                </a:solidFill>
              </a:rPr>
              <a:t>unblemished and spotless</a:t>
            </a:r>
            <a:r>
              <a:rPr lang="en-US" sz="3200" i="1" dirty="0">
                <a:solidFill>
                  <a:schemeClr val="tx1"/>
                </a:solidFill>
              </a:rPr>
              <a:t>, the </a:t>
            </a:r>
            <a:r>
              <a:rPr lang="en-US" sz="3200" i="1" u="sng" dirty="0">
                <a:solidFill>
                  <a:schemeClr val="tx1"/>
                </a:solidFill>
              </a:rPr>
              <a:t>blood of Christ</a:t>
            </a:r>
            <a:r>
              <a:rPr lang="en-US" sz="3200" i="1" dirty="0">
                <a:solidFill>
                  <a:schemeClr val="tx1"/>
                </a:solidFill>
              </a:rPr>
              <a:t>. </a:t>
            </a:r>
          </a:p>
          <a:p>
            <a:pPr marL="0" indent="0" algn="ctr">
              <a:buNone/>
            </a:pPr>
            <a:r>
              <a:rPr lang="en-US" sz="3200" dirty="0">
                <a:solidFill>
                  <a:schemeClr val="tx1"/>
                </a:solidFill>
              </a:rPr>
              <a:t>Colossians 1:13</a:t>
            </a:r>
            <a:endParaRPr lang="en-US" sz="3600" dirty="0">
              <a:solidFill>
                <a:schemeClr val="tx1"/>
              </a:solidFill>
            </a:endParaRPr>
          </a:p>
        </p:txBody>
      </p:sp>
    </p:spTree>
    <p:extLst>
      <p:ext uri="{BB962C8B-B14F-4D97-AF65-F5344CB8AC3E}">
        <p14:creationId xmlns:p14="http://schemas.microsoft.com/office/powerpoint/2010/main" val="2133067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D12-4D90-FB54-B613-24399C29BAA5}"/>
              </a:ext>
            </a:extLst>
          </p:cNvPr>
          <p:cNvSpPr>
            <a:spLocks noGrp="1"/>
          </p:cNvSpPr>
          <p:nvPr>
            <p:ph type="title"/>
          </p:nvPr>
        </p:nvSpPr>
        <p:spPr/>
        <p:txBody>
          <a:bodyPr>
            <a:normAutofit/>
          </a:bodyPr>
          <a:lstStyle/>
          <a:p>
            <a:r>
              <a:rPr lang="en-US" sz="5400" b="1" dirty="0"/>
              <a:t>REDEMPTION:  </a:t>
            </a:r>
            <a:r>
              <a:rPr lang="en-US" sz="5400" b="1" dirty="0">
                <a:solidFill>
                  <a:srgbClr val="C00000"/>
                </a:solidFill>
              </a:rPr>
              <a:t>A DIVINE EXCHANGE</a:t>
            </a:r>
          </a:p>
        </p:txBody>
      </p:sp>
      <p:sp>
        <p:nvSpPr>
          <p:cNvPr id="3" name="Content Placeholder 2">
            <a:extLst>
              <a:ext uri="{FF2B5EF4-FFF2-40B4-BE49-F238E27FC236}">
                <a16:creationId xmlns:a16="http://schemas.microsoft.com/office/drawing/2014/main" id="{5370A6C7-7DB4-698E-8399-23311B0ECB70}"/>
              </a:ext>
            </a:extLst>
          </p:cNvPr>
          <p:cNvSpPr>
            <a:spLocks noGrp="1"/>
          </p:cNvSpPr>
          <p:nvPr>
            <p:ph idx="1"/>
          </p:nvPr>
        </p:nvSpPr>
        <p:spPr/>
        <p:txBody>
          <a:bodyPr>
            <a:normAutofit fontScale="92500"/>
          </a:bodyPr>
          <a:lstStyle/>
          <a:p>
            <a:pPr marL="0" indent="0">
              <a:buClr>
                <a:schemeClr val="tx1"/>
              </a:buClr>
              <a:buNone/>
            </a:pPr>
            <a:r>
              <a:rPr lang="en-US" sz="3600" b="0" i="0" dirty="0">
                <a:solidFill>
                  <a:srgbClr val="000000"/>
                </a:solidFill>
                <a:effectLst/>
                <a:latin typeface="-apple-system"/>
              </a:rPr>
              <a:t>“The central theme of redemption in Scripture is that God has taken the initiative to act compassionately on behalf of those who are powerless to help themselves. The New Testament makes clear that divine redemption includes God's identification with humanity in its plight, and the </a:t>
            </a:r>
            <a:r>
              <a:rPr lang="en-US" sz="3600" b="0" i="0" u="sng" dirty="0">
                <a:solidFill>
                  <a:srgbClr val="000000"/>
                </a:solidFill>
                <a:effectLst/>
                <a:latin typeface="-apple-system"/>
              </a:rPr>
              <a:t>securing of the liberation of humankind </a:t>
            </a:r>
            <a:r>
              <a:rPr lang="en-US" sz="3600" b="0" i="0" dirty="0">
                <a:solidFill>
                  <a:srgbClr val="000000"/>
                </a:solidFill>
                <a:effectLst/>
                <a:latin typeface="-apple-system"/>
              </a:rPr>
              <a:t>through the obedience, suffering, death, and resurrection of the incarnate Son.” (Excerpted from</a:t>
            </a:r>
            <a:r>
              <a:rPr lang="en-US" sz="3600" b="0" i="0" dirty="0">
                <a:solidFill>
                  <a:srgbClr val="002060"/>
                </a:solidFill>
                <a:effectLst/>
                <a:latin typeface="-apple-system"/>
              </a:rPr>
              <a:t> </a:t>
            </a:r>
            <a:r>
              <a:rPr lang="en-US" sz="3600" b="1" i="0" u="sng" dirty="0">
                <a:solidFill>
                  <a:srgbClr val="002060"/>
                </a:solidFill>
                <a:effectLst/>
                <a:latin typeface="-apple-system"/>
                <a:hlinkClick r:id="rId3">
                  <a:extLst>
                    <a:ext uri="{A12FA001-AC4F-418D-AE19-62706E023703}">
                      <ahyp:hlinkClr xmlns:ahyp="http://schemas.microsoft.com/office/drawing/2018/hyperlinkcolor" val="tx"/>
                    </a:ext>
                  </a:extLst>
                </a:hlinkClick>
              </a:rPr>
              <a:t>Baker’s Evangelical Dictionary of Biblical Theology</a:t>
            </a:r>
            <a:r>
              <a:rPr lang="en-US" sz="3600" b="0" i="0" dirty="0">
                <a:solidFill>
                  <a:srgbClr val="002060"/>
                </a:solidFill>
                <a:effectLst/>
                <a:latin typeface="-apple-system"/>
              </a:rPr>
              <a:t>)</a:t>
            </a:r>
            <a:endParaRPr lang="en-US" sz="4800" b="1" dirty="0">
              <a:solidFill>
                <a:srgbClr val="002060"/>
              </a:solidFill>
            </a:endParaRPr>
          </a:p>
        </p:txBody>
      </p:sp>
    </p:spTree>
    <p:extLst>
      <p:ext uri="{BB962C8B-B14F-4D97-AF65-F5344CB8AC3E}">
        <p14:creationId xmlns:p14="http://schemas.microsoft.com/office/powerpoint/2010/main" val="2806125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D12-4D90-FB54-B613-24399C29BAA5}"/>
              </a:ext>
            </a:extLst>
          </p:cNvPr>
          <p:cNvSpPr>
            <a:spLocks noGrp="1"/>
          </p:cNvSpPr>
          <p:nvPr>
            <p:ph type="title"/>
          </p:nvPr>
        </p:nvSpPr>
        <p:spPr>
          <a:xfrm>
            <a:off x="6002010" y="469543"/>
            <a:ext cx="5915441" cy="1561138"/>
          </a:xfrm>
        </p:spPr>
        <p:txBody>
          <a:bodyPr vert="horz" lIns="91440" tIns="45720" rIns="91440" bIns="45720" rtlCol="0" anchor="t">
            <a:normAutofit/>
          </a:bodyPr>
          <a:lstStyle/>
          <a:p>
            <a:pPr algn="ctr"/>
            <a:r>
              <a:rPr lang="en-US" sz="4800" b="1" dirty="0">
                <a:solidFill>
                  <a:srgbClr val="7030A0"/>
                </a:solidFill>
                <a:latin typeface="Leelawadee" panose="020B0502040204020203" pitchFamily="34" charset="-34"/>
                <a:cs typeface="Leelawadee" panose="020B0502040204020203" pitchFamily="34" charset="-34"/>
              </a:rPr>
              <a:t>Who would like a piece of gum?</a:t>
            </a:r>
          </a:p>
        </p:txBody>
      </p:sp>
      <p:sp>
        <p:nvSpPr>
          <p:cNvPr id="16" name="Freeform: Shape 15">
            <a:extLst>
              <a:ext uri="{FF2B5EF4-FFF2-40B4-BE49-F238E27FC236}">
                <a16:creationId xmlns:a16="http://schemas.microsoft.com/office/drawing/2014/main" id="{2C6334C2-F73F-4B3B-A626-DD5F69DF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BDDBFE9B-A809-095E-3A2C-C6DBE64A3FA1}"/>
              </a:ext>
            </a:extLst>
          </p:cNvPr>
          <p:cNvPicPr>
            <a:picLocks noGrp="1" noChangeAspect="1"/>
          </p:cNvPicPr>
          <p:nvPr>
            <p:ph idx="1"/>
          </p:nvPr>
        </p:nvPicPr>
        <p:blipFill rotWithShape="1">
          <a:blip r:embed="rId3"/>
          <a:srcRect l="15716" r="3" b="3"/>
          <a:stretch/>
        </p:blipFill>
        <p:spPr>
          <a:xfrm>
            <a:off x="20" y="10"/>
            <a:ext cx="5234499" cy="6210619"/>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
        <p:nvSpPr>
          <p:cNvPr id="8" name="Title 1">
            <a:extLst>
              <a:ext uri="{FF2B5EF4-FFF2-40B4-BE49-F238E27FC236}">
                <a16:creationId xmlns:a16="http://schemas.microsoft.com/office/drawing/2014/main" id="{2F2BCFB5-B6CE-FFB8-B9D0-749051C7B02B}"/>
              </a:ext>
            </a:extLst>
          </p:cNvPr>
          <p:cNvSpPr txBox="1">
            <a:spLocks/>
          </p:cNvSpPr>
          <p:nvPr/>
        </p:nvSpPr>
        <p:spPr>
          <a:xfrm>
            <a:off x="6096000" y="2030681"/>
            <a:ext cx="5821451" cy="1561138"/>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Landasans Medium" panose="00000606000000000000" pitchFamily="50" charset="0"/>
                <a:ea typeface="+mj-ea"/>
                <a:cs typeface="+mj-cs"/>
              </a:defRPr>
            </a:lvl1pPr>
          </a:lstStyle>
          <a:p>
            <a:pPr algn="ctr"/>
            <a:r>
              <a:rPr lang="en-US" sz="4800" b="1" dirty="0">
                <a:solidFill>
                  <a:srgbClr val="CEC902"/>
                </a:solidFill>
                <a:effectLst>
                  <a:outerShdw blurRad="38100" dist="38100" dir="2700000" algn="tl">
                    <a:srgbClr val="000000">
                      <a:alpha val="43137"/>
                    </a:srgbClr>
                  </a:outerShdw>
                </a:effectLst>
                <a:latin typeface="Jumble" panose="020B0604020202020204" pitchFamily="2" charset="0"/>
              </a:rPr>
              <a:t>$100,000,000 </a:t>
            </a:r>
          </a:p>
          <a:p>
            <a:pPr algn="ctr"/>
            <a:r>
              <a:rPr lang="en-US" sz="4800" b="1" dirty="0">
                <a:solidFill>
                  <a:srgbClr val="CEC902"/>
                </a:solidFill>
                <a:effectLst>
                  <a:outerShdw blurRad="38100" dist="38100" dir="2700000" algn="tl">
                    <a:srgbClr val="000000">
                      <a:alpha val="43137"/>
                    </a:srgbClr>
                  </a:outerShdw>
                </a:effectLst>
                <a:latin typeface="Jumble" panose="020B0604020202020204" pitchFamily="2" charset="0"/>
              </a:rPr>
              <a:t>per cube</a:t>
            </a:r>
          </a:p>
        </p:txBody>
      </p:sp>
      <p:pic>
        <p:nvPicPr>
          <p:cNvPr id="9" name="Picture 8">
            <a:extLst>
              <a:ext uri="{FF2B5EF4-FFF2-40B4-BE49-F238E27FC236}">
                <a16:creationId xmlns:a16="http://schemas.microsoft.com/office/drawing/2014/main" id="{FB6D6A69-EF3C-1DA0-FE10-3A9E442C253E}"/>
              </a:ext>
            </a:extLst>
          </p:cNvPr>
          <p:cNvPicPr>
            <a:picLocks noChangeAspect="1"/>
          </p:cNvPicPr>
          <p:nvPr/>
        </p:nvPicPr>
        <p:blipFill>
          <a:blip r:embed="rId4"/>
          <a:stretch>
            <a:fillRect/>
          </a:stretch>
        </p:blipFill>
        <p:spPr>
          <a:xfrm>
            <a:off x="6105448" y="3939473"/>
            <a:ext cx="5821451" cy="2617699"/>
          </a:xfrm>
          <a:prstGeom prst="rect">
            <a:avLst/>
          </a:prstGeom>
        </p:spPr>
      </p:pic>
    </p:spTree>
    <p:extLst>
      <p:ext uri="{BB962C8B-B14F-4D97-AF65-F5344CB8AC3E}">
        <p14:creationId xmlns:p14="http://schemas.microsoft.com/office/powerpoint/2010/main" val="20570616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460F8-7073-9FC1-FC04-CA535049EE88}"/>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3B5ADFA-77AE-1B22-F2F7-D78A3EEBFFAB}"/>
              </a:ext>
            </a:extLst>
          </p:cNvPr>
          <p:cNvSpPr txBox="1"/>
          <p:nvPr/>
        </p:nvSpPr>
        <p:spPr>
          <a:xfrm>
            <a:off x="0" y="3044279"/>
            <a:ext cx="12191999" cy="2123658"/>
          </a:xfrm>
          <a:prstGeom prst="rect">
            <a:avLst/>
          </a:prstGeom>
          <a:noFill/>
        </p:spPr>
        <p:txBody>
          <a:bodyPr wrap="square" rtlCol="0">
            <a:spAutoFit/>
          </a:bodyPr>
          <a:lstStyle/>
          <a:p>
            <a:pPr algn="ctr"/>
            <a:r>
              <a:rPr lang="en-US" sz="6600" b="1" dirty="0"/>
              <a:t>REDEMPTION:  </a:t>
            </a:r>
            <a:r>
              <a:rPr lang="en-US" sz="6600" b="1" dirty="0">
                <a:solidFill>
                  <a:srgbClr val="C00000"/>
                </a:solidFill>
              </a:rPr>
              <a:t>A DIVINE EXCHANGE</a:t>
            </a:r>
            <a:endParaRPr lang="en-US" sz="6600" b="1" dirty="0">
              <a:solidFill>
                <a:schemeClr val="accent2">
                  <a:lumMod val="50000"/>
                </a:schemeClr>
              </a:solidFill>
              <a:latin typeface="Landasans Medium" panose="00000606000000000000" charset="0"/>
              <a:ea typeface="Source Sans Pro Black" panose="020B0803030403020204" pitchFamily="34" charset="0"/>
            </a:endParaRPr>
          </a:p>
        </p:txBody>
      </p:sp>
    </p:spTree>
    <p:extLst>
      <p:ext uri="{BB962C8B-B14F-4D97-AF65-F5344CB8AC3E}">
        <p14:creationId xmlns:p14="http://schemas.microsoft.com/office/powerpoint/2010/main" val="3303912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460F8-7073-9FC1-FC04-CA535049EE88}"/>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3B5ADFA-77AE-1B22-F2F7-D78A3EEBFFAB}"/>
              </a:ext>
            </a:extLst>
          </p:cNvPr>
          <p:cNvSpPr txBox="1"/>
          <p:nvPr/>
        </p:nvSpPr>
        <p:spPr>
          <a:xfrm>
            <a:off x="0" y="3044279"/>
            <a:ext cx="12191999" cy="1107996"/>
          </a:xfrm>
          <a:prstGeom prst="rect">
            <a:avLst/>
          </a:prstGeom>
          <a:noFill/>
        </p:spPr>
        <p:txBody>
          <a:bodyPr wrap="square" rtlCol="0">
            <a:spAutoFit/>
          </a:bodyPr>
          <a:lstStyle/>
          <a:p>
            <a:pPr algn="ctr"/>
            <a:r>
              <a:rPr lang="en-US" sz="6600" b="1" dirty="0">
                <a:solidFill>
                  <a:schemeClr val="accent2">
                    <a:lumMod val="50000"/>
                  </a:schemeClr>
                </a:solidFill>
                <a:latin typeface="Landasans Medium" panose="00000606000000000000" charset="0"/>
                <a:ea typeface="Source Sans Pro Black" panose="020B0803030403020204" pitchFamily="34" charset="0"/>
              </a:rPr>
              <a:t>Redemption &amp; </a:t>
            </a:r>
            <a:r>
              <a:rPr lang="en-US" sz="6600" b="1" dirty="0">
                <a:solidFill>
                  <a:srgbClr val="C00000"/>
                </a:solidFill>
                <a:latin typeface="Landasans Medium" panose="00000606000000000000" charset="0"/>
                <a:ea typeface="Source Sans Pro Black" panose="020B0803030403020204" pitchFamily="34" charset="0"/>
              </a:rPr>
              <a:t>Salvation</a:t>
            </a:r>
          </a:p>
        </p:txBody>
      </p:sp>
    </p:spTree>
    <p:extLst>
      <p:ext uri="{BB962C8B-B14F-4D97-AF65-F5344CB8AC3E}">
        <p14:creationId xmlns:p14="http://schemas.microsoft.com/office/powerpoint/2010/main" val="4264974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D12-4D90-FB54-B613-24399C29BAA5}"/>
              </a:ext>
            </a:extLst>
          </p:cNvPr>
          <p:cNvSpPr>
            <a:spLocks noGrp="1"/>
          </p:cNvSpPr>
          <p:nvPr>
            <p:ph type="title"/>
          </p:nvPr>
        </p:nvSpPr>
        <p:spPr>
          <a:xfrm>
            <a:off x="838200" y="309707"/>
            <a:ext cx="10515600" cy="1325563"/>
          </a:xfrm>
        </p:spPr>
        <p:txBody>
          <a:bodyPr>
            <a:normAutofit/>
          </a:bodyPr>
          <a:lstStyle/>
          <a:p>
            <a:r>
              <a:rPr lang="en-US" sz="5400" b="1" dirty="0"/>
              <a:t>What is SALVATION?</a:t>
            </a:r>
            <a:endParaRPr lang="en-US" sz="5400" b="1" dirty="0">
              <a:solidFill>
                <a:srgbClr val="C00000"/>
              </a:solidFill>
            </a:endParaRPr>
          </a:p>
        </p:txBody>
      </p:sp>
      <p:sp>
        <p:nvSpPr>
          <p:cNvPr id="3" name="Content Placeholder 2">
            <a:extLst>
              <a:ext uri="{FF2B5EF4-FFF2-40B4-BE49-F238E27FC236}">
                <a16:creationId xmlns:a16="http://schemas.microsoft.com/office/drawing/2014/main" id="{5370A6C7-7DB4-698E-8399-23311B0ECB70}"/>
              </a:ext>
            </a:extLst>
          </p:cNvPr>
          <p:cNvSpPr>
            <a:spLocks noGrp="1"/>
          </p:cNvSpPr>
          <p:nvPr>
            <p:ph idx="1"/>
          </p:nvPr>
        </p:nvSpPr>
        <p:spPr/>
        <p:txBody>
          <a:bodyPr>
            <a:normAutofit/>
          </a:bodyPr>
          <a:lstStyle/>
          <a:p>
            <a:pPr>
              <a:buClr>
                <a:schemeClr val="tx1"/>
              </a:buClr>
            </a:pPr>
            <a:r>
              <a:rPr lang="en-US" sz="4800" b="1" dirty="0">
                <a:solidFill>
                  <a:srgbClr val="C00000"/>
                </a:solidFill>
              </a:rPr>
              <a:t>Biblically, </a:t>
            </a:r>
            <a:r>
              <a:rPr lang="en-US" sz="4800" b="1" u="sng" dirty="0">
                <a:solidFill>
                  <a:srgbClr val="C00000"/>
                </a:solidFill>
              </a:rPr>
              <a:t>salvation</a:t>
            </a:r>
            <a:r>
              <a:rPr lang="en-US" sz="4800" b="1" dirty="0">
                <a:solidFill>
                  <a:srgbClr val="C00000"/>
                </a:solidFill>
              </a:rPr>
              <a:t> refers to the act of being saved from the </a:t>
            </a:r>
            <a:r>
              <a:rPr lang="en-US" sz="4800" b="1" u="sng" dirty="0">
                <a:solidFill>
                  <a:srgbClr val="C00000"/>
                </a:solidFill>
              </a:rPr>
              <a:t>eternal consequences of sin</a:t>
            </a:r>
            <a:r>
              <a:rPr lang="en-US" sz="4800" b="1" dirty="0">
                <a:solidFill>
                  <a:srgbClr val="C00000"/>
                </a:solidFill>
              </a:rPr>
              <a:t>. </a:t>
            </a:r>
          </a:p>
          <a:p>
            <a:pPr>
              <a:buClr>
                <a:schemeClr val="tx1"/>
              </a:buClr>
            </a:pPr>
            <a:r>
              <a:rPr lang="en-US" sz="4800" b="1" u="sng" dirty="0">
                <a:solidFill>
                  <a:srgbClr val="C00000"/>
                </a:solidFill>
              </a:rPr>
              <a:t>Salvation</a:t>
            </a:r>
            <a:r>
              <a:rPr lang="en-US" sz="4800" b="1" dirty="0">
                <a:solidFill>
                  <a:srgbClr val="C00000"/>
                </a:solidFill>
              </a:rPr>
              <a:t> is similar to Redemption. It is being rescued by God from the </a:t>
            </a:r>
            <a:r>
              <a:rPr lang="en-US" sz="4800" b="1" u="sng" dirty="0">
                <a:solidFill>
                  <a:srgbClr val="C00000"/>
                </a:solidFill>
              </a:rPr>
              <a:t>effects of sin</a:t>
            </a:r>
            <a:r>
              <a:rPr lang="en-US" sz="4800" b="1" dirty="0">
                <a:solidFill>
                  <a:srgbClr val="C00000"/>
                </a:solidFill>
              </a:rPr>
              <a:t>, which is spiritual death.  </a:t>
            </a:r>
          </a:p>
        </p:txBody>
      </p:sp>
      <p:pic>
        <p:nvPicPr>
          <p:cNvPr id="4" name="Picture 3">
            <a:extLst>
              <a:ext uri="{FF2B5EF4-FFF2-40B4-BE49-F238E27FC236}">
                <a16:creationId xmlns:a16="http://schemas.microsoft.com/office/drawing/2014/main" id="{D8E23B58-0F1F-0DF7-C7DE-8E8FCE0E6315}"/>
              </a:ext>
            </a:extLst>
          </p:cNvPr>
          <p:cNvPicPr>
            <a:picLocks noChangeAspect="1"/>
          </p:cNvPicPr>
          <p:nvPr/>
        </p:nvPicPr>
        <p:blipFill>
          <a:blip r:embed="rId3"/>
          <a:stretch>
            <a:fillRect/>
          </a:stretch>
        </p:blipFill>
        <p:spPr>
          <a:xfrm>
            <a:off x="2377117" y="4978419"/>
            <a:ext cx="7437765" cy="1694835"/>
          </a:xfrm>
          <a:prstGeom prst="rect">
            <a:avLst/>
          </a:prstGeom>
        </p:spPr>
      </p:pic>
    </p:spTree>
    <p:extLst>
      <p:ext uri="{BB962C8B-B14F-4D97-AF65-F5344CB8AC3E}">
        <p14:creationId xmlns:p14="http://schemas.microsoft.com/office/powerpoint/2010/main" val="324106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BAB23A18-0E66-6012-F0D6-700225E230F4}"/>
              </a:ext>
            </a:extLst>
          </p:cNvPr>
          <p:cNvPicPr>
            <a:picLocks noChangeAspect="1"/>
          </p:cNvPicPr>
          <p:nvPr/>
        </p:nvPicPr>
        <p:blipFill rotWithShape="1">
          <a:blip r:embed="rId3"/>
          <a:srcRect l="1655"/>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05615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4">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Text, calendar&#10;&#10;Description automatically generated">
            <a:extLst>
              <a:ext uri="{FF2B5EF4-FFF2-40B4-BE49-F238E27FC236}">
                <a16:creationId xmlns:a16="http://schemas.microsoft.com/office/drawing/2014/main" id="{A57C168D-9D8F-53BA-5FD6-FE085B8AD81C}"/>
              </a:ext>
            </a:extLst>
          </p:cNvPr>
          <p:cNvPicPr>
            <a:picLocks noChangeAspect="1"/>
          </p:cNvPicPr>
          <p:nvPr/>
        </p:nvPicPr>
        <p:blipFill rotWithShape="1">
          <a:blip r:embed="rId3"/>
          <a:srcRect l="11705" r="8501" b="1"/>
          <a:stretch/>
        </p:blipFill>
        <p:spPr>
          <a:xfrm>
            <a:off x="-1" y="10"/>
            <a:ext cx="7370057" cy="6857990"/>
          </a:xfrm>
          <a:prstGeom prst="rect">
            <a:avLst/>
          </a:prstGeom>
        </p:spPr>
      </p:pic>
      <p:pic>
        <p:nvPicPr>
          <p:cNvPr id="8" name="Picture 7" descr="A cross on a white surface&#10;&#10;Description automatically generated with medium confidence">
            <a:extLst>
              <a:ext uri="{FF2B5EF4-FFF2-40B4-BE49-F238E27FC236}">
                <a16:creationId xmlns:a16="http://schemas.microsoft.com/office/drawing/2014/main" id="{08426FD9-5380-3699-A2AD-07716AD151A0}"/>
              </a:ext>
            </a:extLst>
          </p:cNvPr>
          <p:cNvPicPr>
            <a:picLocks noChangeAspect="1"/>
          </p:cNvPicPr>
          <p:nvPr/>
        </p:nvPicPr>
        <p:blipFill rotWithShape="1">
          <a:blip r:embed="rId4"/>
          <a:srcRect l="3027" r="18693" b="-2"/>
          <a:stretch/>
        </p:blipFill>
        <p:spPr>
          <a:xfrm>
            <a:off x="7534656" y="1"/>
            <a:ext cx="4657344" cy="3346704"/>
          </a:xfrm>
          <a:prstGeom prst="rect">
            <a:avLst/>
          </a:prstGeom>
        </p:spPr>
      </p:pic>
      <p:pic>
        <p:nvPicPr>
          <p:cNvPr id="2" name="Picture 1" descr="A white and black sign&#10;&#10;Description automatically generated with low confidence">
            <a:extLst>
              <a:ext uri="{FF2B5EF4-FFF2-40B4-BE49-F238E27FC236}">
                <a16:creationId xmlns:a16="http://schemas.microsoft.com/office/drawing/2014/main" id="{3FEE11F4-FA9A-1F8C-810C-1645D1CCD525}"/>
              </a:ext>
            </a:extLst>
          </p:cNvPr>
          <p:cNvPicPr>
            <a:picLocks noChangeAspect="1"/>
          </p:cNvPicPr>
          <p:nvPr/>
        </p:nvPicPr>
        <p:blipFill rotWithShape="1">
          <a:blip r:embed="rId5"/>
          <a:srcRect t="5249" r="-3" b="2916"/>
          <a:stretch/>
        </p:blipFill>
        <p:spPr>
          <a:xfrm>
            <a:off x="7534654" y="3511296"/>
            <a:ext cx="4657346" cy="3346704"/>
          </a:xfrm>
          <a:prstGeom prst="rect">
            <a:avLst/>
          </a:prstGeom>
        </p:spPr>
      </p:pic>
    </p:spTree>
    <p:extLst>
      <p:ext uri="{BB962C8B-B14F-4D97-AF65-F5344CB8AC3E}">
        <p14:creationId xmlns:p14="http://schemas.microsoft.com/office/powerpoint/2010/main" val="41816645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328F61C-F3FC-D37B-2FEC-D7504E0C4F8F}"/>
              </a:ext>
            </a:extLst>
          </p:cNvPr>
          <p:cNvPicPr>
            <a:picLocks noChangeAspect="1"/>
          </p:cNvPicPr>
          <p:nvPr/>
        </p:nvPicPr>
        <p:blipFill>
          <a:blip r:embed="rId3"/>
          <a:stretch>
            <a:fillRect/>
          </a:stretch>
        </p:blipFill>
        <p:spPr>
          <a:xfrm>
            <a:off x="0" y="1"/>
            <a:ext cx="12192000" cy="6857999"/>
          </a:xfrm>
          <a:prstGeom prst="rect">
            <a:avLst/>
          </a:prstGeom>
        </p:spPr>
      </p:pic>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BE8106A-60B9-FAB3-77FE-636581E48D1C}"/>
              </a:ext>
            </a:extLst>
          </p:cNvPr>
          <p:cNvPicPr>
            <a:picLocks noChangeAspect="1"/>
          </p:cNvPicPr>
          <p:nvPr/>
        </p:nvPicPr>
        <p:blipFill>
          <a:blip r:embed="rId4"/>
          <a:stretch>
            <a:fillRect/>
          </a:stretch>
        </p:blipFill>
        <p:spPr>
          <a:xfrm>
            <a:off x="446704" y="1596325"/>
            <a:ext cx="3786752" cy="2966177"/>
          </a:xfrm>
          <a:prstGeom prst="rect">
            <a:avLst/>
          </a:prstGeom>
        </p:spPr>
      </p:pic>
      <p:sp>
        <p:nvSpPr>
          <p:cNvPr id="5" name="TextBox 4">
            <a:extLst>
              <a:ext uri="{FF2B5EF4-FFF2-40B4-BE49-F238E27FC236}">
                <a16:creationId xmlns:a16="http://schemas.microsoft.com/office/drawing/2014/main" id="{5E1084AA-10D0-A381-7DD9-740186879359}"/>
              </a:ext>
            </a:extLst>
          </p:cNvPr>
          <p:cNvSpPr txBox="1"/>
          <p:nvPr/>
        </p:nvSpPr>
        <p:spPr>
          <a:xfrm>
            <a:off x="5098710" y="240805"/>
            <a:ext cx="5958723" cy="6124754"/>
          </a:xfrm>
          <a:prstGeom prst="rect">
            <a:avLst/>
          </a:prstGeom>
          <a:noFill/>
        </p:spPr>
        <p:txBody>
          <a:bodyPr wrap="square">
            <a:spAutoFit/>
          </a:bodyPr>
          <a:lstStyle/>
          <a:p>
            <a:pPr algn="ctr"/>
            <a:r>
              <a:rPr lang="en-US" sz="4800" b="1" dirty="0">
                <a:latin typeface="Landasans Medium" panose="00000606000000000000" pitchFamily="50" charset="0"/>
              </a:rPr>
              <a:t>Wrong Roads: Lead to the Wrong Destination</a:t>
            </a:r>
          </a:p>
          <a:p>
            <a:pPr algn="ctr"/>
            <a:endParaRPr lang="en-US" sz="4400" b="1" dirty="0">
              <a:latin typeface="Landasans Medium" panose="00000606000000000000" pitchFamily="50" charset="0"/>
            </a:endParaRPr>
          </a:p>
          <a:p>
            <a:pPr algn="ctr"/>
            <a:r>
              <a:rPr lang="en-US" sz="3600" b="1" dirty="0">
                <a:latin typeface="Landasans Medium" panose="00000606000000000000" pitchFamily="50" charset="0"/>
              </a:rPr>
              <a:t>Matthew 7:13-14</a:t>
            </a:r>
          </a:p>
          <a:p>
            <a:pPr algn="ctr"/>
            <a:r>
              <a:rPr lang="en-US" sz="3600" dirty="0">
                <a:latin typeface="Landasans Medium" panose="00000606000000000000" pitchFamily="50" charset="0"/>
              </a:rPr>
              <a:t>Enter by the narrow gate; for wide is the gate and broad is the way that leads to destruction, and there are many who go in by it. Because narrow is the gate and difficult is the way which leads to life, and there are few who find it.</a:t>
            </a:r>
          </a:p>
        </p:txBody>
      </p:sp>
    </p:spTree>
    <p:extLst>
      <p:ext uri="{BB962C8B-B14F-4D97-AF65-F5344CB8AC3E}">
        <p14:creationId xmlns:p14="http://schemas.microsoft.com/office/powerpoint/2010/main" val="190668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328F61C-F3FC-D37B-2FEC-D7504E0C4F8F}"/>
              </a:ext>
            </a:extLst>
          </p:cNvPr>
          <p:cNvPicPr>
            <a:picLocks noChangeAspect="1"/>
          </p:cNvPicPr>
          <p:nvPr/>
        </p:nvPicPr>
        <p:blipFill>
          <a:blip r:embed="rId3"/>
          <a:stretch>
            <a:fillRect/>
          </a:stretch>
        </p:blipFill>
        <p:spPr>
          <a:xfrm>
            <a:off x="0" y="1"/>
            <a:ext cx="12192000" cy="6857999"/>
          </a:xfrm>
          <a:prstGeom prst="rect">
            <a:avLst/>
          </a:prstGeom>
        </p:spPr>
      </p:pic>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781766-745F-1253-28F3-DEA8459ACC3B}"/>
              </a:ext>
            </a:extLst>
          </p:cNvPr>
          <p:cNvSpPr txBox="1"/>
          <p:nvPr/>
        </p:nvSpPr>
        <p:spPr>
          <a:xfrm>
            <a:off x="5126418" y="565914"/>
            <a:ext cx="5958723" cy="5262979"/>
          </a:xfrm>
          <a:prstGeom prst="rect">
            <a:avLst/>
          </a:prstGeom>
          <a:noFill/>
        </p:spPr>
        <p:txBody>
          <a:bodyPr wrap="square">
            <a:spAutoFit/>
          </a:bodyPr>
          <a:lstStyle/>
          <a:p>
            <a:pPr algn="ctr"/>
            <a:r>
              <a:rPr lang="en-US" sz="4800" b="1" dirty="0">
                <a:latin typeface="Landasans Medium" panose="00000606000000000000" pitchFamily="50" charset="0"/>
              </a:rPr>
              <a:t>The Problem: ALL ARE SINNERS</a:t>
            </a:r>
          </a:p>
          <a:p>
            <a:pPr algn="ctr"/>
            <a:endParaRPr lang="en-US" sz="3600" dirty="0">
              <a:latin typeface="Landasans Medium" panose="00000606000000000000" pitchFamily="50" charset="0"/>
            </a:endParaRPr>
          </a:p>
          <a:p>
            <a:pPr algn="ctr"/>
            <a:r>
              <a:rPr lang="en-US" sz="3600" dirty="0">
                <a:latin typeface="Landasans Medium" panose="00000606000000000000" pitchFamily="50" charset="0"/>
              </a:rPr>
              <a:t>Romans 3:10 </a:t>
            </a:r>
          </a:p>
          <a:p>
            <a:pPr algn="ctr"/>
            <a:r>
              <a:rPr lang="en-US" sz="3600" dirty="0">
                <a:latin typeface="Landasans Medium" panose="00000606000000000000" pitchFamily="50" charset="0"/>
              </a:rPr>
              <a:t>As it is written: “There is none righteous, no, not one;</a:t>
            </a:r>
          </a:p>
          <a:p>
            <a:pPr algn="ctr"/>
            <a:endParaRPr lang="en-US" sz="3600" dirty="0">
              <a:latin typeface="Landasans Medium" panose="00000606000000000000" pitchFamily="50" charset="0"/>
            </a:endParaRPr>
          </a:p>
          <a:p>
            <a:pPr algn="ctr"/>
            <a:r>
              <a:rPr lang="en-US" sz="3600" dirty="0">
                <a:latin typeface="Landasans Medium" panose="00000606000000000000" pitchFamily="50" charset="0"/>
              </a:rPr>
              <a:t>Romans 3:23</a:t>
            </a:r>
          </a:p>
          <a:p>
            <a:pPr algn="ctr"/>
            <a:r>
              <a:rPr lang="en-US" sz="3600" dirty="0">
                <a:latin typeface="Landasans Medium" panose="00000606000000000000" pitchFamily="50" charset="0"/>
              </a:rPr>
              <a:t>For all have sinned, and come short of the glory of God</a:t>
            </a:r>
          </a:p>
        </p:txBody>
      </p:sp>
      <p:pic>
        <p:nvPicPr>
          <p:cNvPr id="7" name="Picture 6">
            <a:extLst>
              <a:ext uri="{FF2B5EF4-FFF2-40B4-BE49-F238E27FC236}">
                <a16:creationId xmlns:a16="http://schemas.microsoft.com/office/drawing/2014/main" id="{2BE8106A-60B9-FAB3-77FE-636581E48D1C}"/>
              </a:ext>
            </a:extLst>
          </p:cNvPr>
          <p:cNvPicPr>
            <a:picLocks noChangeAspect="1"/>
          </p:cNvPicPr>
          <p:nvPr/>
        </p:nvPicPr>
        <p:blipFill>
          <a:blip r:embed="rId4"/>
          <a:stretch>
            <a:fillRect/>
          </a:stretch>
        </p:blipFill>
        <p:spPr>
          <a:xfrm>
            <a:off x="446704" y="1596325"/>
            <a:ext cx="3786752" cy="2966177"/>
          </a:xfrm>
          <a:prstGeom prst="rect">
            <a:avLst/>
          </a:prstGeom>
        </p:spPr>
      </p:pic>
    </p:spTree>
    <p:extLst>
      <p:ext uri="{BB962C8B-B14F-4D97-AF65-F5344CB8AC3E}">
        <p14:creationId xmlns:p14="http://schemas.microsoft.com/office/powerpoint/2010/main" val="244551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328F61C-F3FC-D37B-2FEC-D7504E0C4F8F}"/>
              </a:ext>
            </a:extLst>
          </p:cNvPr>
          <p:cNvPicPr>
            <a:picLocks noChangeAspect="1"/>
          </p:cNvPicPr>
          <p:nvPr/>
        </p:nvPicPr>
        <p:blipFill>
          <a:blip r:embed="rId3"/>
          <a:stretch>
            <a:fillRect/>
          </a:stretch>
        </p:blipFill>
        <p:spPr>
          <a:xfrm>
            <a:off x="0" y="1"/>
            <a:ext cx="12192000" cy="6857999"/>
          </a:xfrm>
          <a:prstGeom prst="rect">
            <a:avLst/>
          </a:prstGeom>
        </p:spPr>
      </p:pic>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781766-745F-1253-28F3-DEA8459ACC3B}"/>
              </a:ext>
            </a:extLst>
          </p:cNvPr>
          <p:cNvSpPr txBox="1"/>
          <p:nvPr/>
        </p:nvSpPr>
        <p:spPr>
          <a:xfrm>
            <a:off x="5126418" y="565914"/>
            <a:ext cx="5941385" cy="5816977"/>
          </a:xfrm>
          <a:prstGeom prst="rect">
            <a:avLst/>
          </a:prstGeom>
          <a:noFill/>
        </p:spPr>
        <p:txBody>
          <a:bodyPr wrap="square">
            <a:spAutoFit/>
          </a:bodyPr>
          <a:lstStyle/>
          <a:p>
            <a:pPr algn="ctr"/>
            <a:r>
              <a:rPr lang="en-US" sz="4800" b="1" dirty="0">
                <a:latin typeface="Landasans Medium" panose="00000606000000000000" pitchFamily="50" charset="0"/>
              </a:rPr>
              <a:t>The PRICE of SIN is DEATH</a:t>
            </a:r>
          </a:p>
          <a:p>
            <a:pPr algn="ctr"/>
            <a:endParaRPr lang="en-US" sz="3600" dirty="0">
              <a:latin typeface="Landasans Medium" panose="00000606000000000000" pitchFamily="50" charset="0"/>
            </a:endParaRPr>
          </a:p>
          <a:p>
            <a:pPr algn="ctr"/>
            <a:r>
              <a:rPr lang="en-US" sz="3600" dirty="0">
                <a:latin typeface="Landasans Medium" panose="00000606000000000000" pitchFamily="50" charset="0"/>
              </a:rPr>
              <a:t>Romans 5:12 NLT</a:t>
            </a:r>
          </a:p>
          <a:p>
            <a:pPr algn="ctr"/>
            <a:r>
              <a:rPr lang="en-US" sz="3600" dirty="0">
                <a:latin typeface="Landasans Medium" panose="00000606000000000000" pitchFamily="50" charset="0"/>
              </a:rPr>
              <a:t>When Adam sinned, sin entered the world.  Adam’s sin brought death, so death spread to everyone, for everyone sinned.  </a:t>
            </a:r>
          </a:p>
          <a:p>
            <a:pPr algn="ctr"/>
            <a:endParaRPr lang="en-US" sz="3600" dirty="0">
              <a:latin typeface="Landasans Medium" panose="00000606000000000000" pitchFamily="50" charset="0"/>
            </a:endParaRPr>
          </a:p>
          <a:p>
            <a:pPr algn="ctr"/>
            <a:r>
              <a:rPr lang="en-US" sz="3600" dirty="0">
                <a:latin typeface="Landasans Medium" panose="00000606000000000000" pitchFamily="50" charset="0"/>
              </a:rPr>
              <a:t>Romans 6:23</a:t>
            </a:r>
          </a:p>
          <a:p>
            <a:pPr algn="ctr"/>
            <a:r>
              <a:rPr lang="en-US" sz="3600" dirty="0">
                <a:latin typeface="Landasans Medium" panose="00000606000000000000" pitchFamily="50" charset="0"/>
              </a:rPr>
              <a:t>For the </a:t>
            </a:r>
            <a:r>
              <a:rPr lang="en-US" sz="3600" u="sng" dirty="0">
                <a:latin typeface="Landasans Medium" panose="00000606000000000000" pitchFamily="50" charset="0"/>
              </a:rPr>
              <a:t>wages of sin is death</a:t>
            </a:r>
            <a:r>
              <a:rPr lang="en-US" sz="3600" dirty="0">
                <a:latin typeface="Landasans Medium" panose="00000606000000000000" pitchFamily="50" charset="0"/>
              </a:rPr>
              <a:t>, but the gift of God is eternal life in Christ Jesus our Lord</a:t>
            </a:r>
          </a:p>
        </p:txBody>
      </p:sp>
      <p:pic>
        <p:nvPicPr>
          <p:cNvPr id="7" name="Picture 6">
            <a:extLst>
              <a:ext uri="{FF2B5EF4-FFF2-40B4-BE49-F238E27FC236}">
                <a16:creationId xmlns:a16="http://schemas.microsoft.com/office/drawing/2014/main" id="{2BE8106A-60B9-FAB3-77FE-636581E48D1C}"/>
              </a:ext>
            </a:extLst>
          </p:cNvPr>
          <p:cNvPicPr>
            <a:picLocks noChangeAspect="1"/>
          </p:cNvPicPr>
          <p:nvPr/>
        </p:nvPicPr>
        <p:blipFill>
          <a:blip r:embed="rId4"/>
          <a:stretch>
            <a:fillRect/>
          </a:stretch>
        </p:blipFill>
        <p:spPr>
          <a:xfrm>
            <a:off x="446704" y="1596325"/>
            <a:ext cx="3786752" cy="2966177"/>
          </a:xfrm>
          <a:prstGeom prst="rect">
            <a:avLst/>
          </a:prstGeom>
        </p:spPr>
      </p:pic>
    </p:spTree>
    <p:extLst>
      <p:ext uri="{BB962C8B-B14F-4D97-AF65-F5344CB8AC3E}">
        <p14:creationId xmlns:p14="http://schemas.microsoft.com/office/powerpoint/2010/main" val="217951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328F61C-F3FC-D37B-2FEC-D7504E0C4F8F}"/>
              </a:ext>
            </a:extLst>
          </p:cNvPr>
          <p:cNvPicPr>
            <a:picLocks noChangeAspect="1"/>
          </p:cNvPicPr>
          <p:nvPr/>
        </p:nvPicPr>
        <p:blipFill>
          <a:blip r:embed="rId3"/>
          <a:stretch>
            <a:fillRect/>
          </a:stretch>
        </p:blipFill>
        <p:spPr>
          <a:xfrm>
            <a:off x="0" y="13856"/>
            <a:ext cx="12192000" cy="6857999"/>
          </a:xfrm>
          <a:prstGeom prst="rect">
            <a:avLst/>
          </a:prstGeom>
        </p:spPr>
      </p:pic>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781766-745F-1253-28F3-DEA8459ACC3B}"/>
              </a:ext>
            </a:extLst>
          </p:cNvPr>
          <p:cNvSpPr txBox="1"/>
          <p:nvPr/>
        </p:nvSpPr>
        <p:spPr>
          <a:xfrm>
            <a:off x="5126418" y="565914"/>
            <a:ext cx="6169572" cy="4154984"/>
          </a:xfrm>
          <a:prstGeom prst="rect">
            <a:avLst/>
          </a:prstGeom>
          <a:noFill/>
        </p:spPr>
        <p:txBody>
          <a:bodyPr wrap="square">
            <a:spAutoFit/>
          </a:bodyPr>
          <a:lstStyle/>
          <a:p>
            <a:pPr algn="ctr"/>
            <a:r>
              <a:rPr lang="en-US" sz="4800" b="1" dirty="0">
                <a:latin typeface="Landasans Medium" panose="00000606000000000000" pitchFamily="50" charset="0"/>
              </a:rPr>
              <a:t>GOD sent Jesus to Save Us</a:t>
            </a:r>
          </a:p>
          <a:p>
            <a:pPr algn="ctr"/>
            <a:endParaRPr lang="en-US" sz="3600" dirty="0">
              <a:latin typeface="Landasans Medium" panose="00000606000000000000" pitchFamily="50" charset="0"/>
            </a:endParaRPr>
          </a:p>
          <a:p>
            <a:pPr algn="ctr"/>
            <a:r>
              <a:rPr lang="en-US" sz="3600" dirty="0">
                <a:latin typeface="Landasans Medium" panose="00000606000000000000" pitchFamily="50" charset="0"/>
              </a:rPr>
              <a:t>Romans 5:8</a:t>
            </a:r>
          </a:p>
          <a:p>
            <a:pPr algn="ctr"/>
            <a:r>
              <a:rPr lang="en-US" sz="3600" dirty="0">
                <a:latin typeface="Landasans Medium" panose="00000606000000000000" pitchFamily="50" charset="0"/>
              </a:rPr>
              <a:t>But God showed His great love for us by sending Christ to die for us while we were still sinners.  </a:t>
            </a:r>
          </a:p>
          <a:p>
            <a:pPr algn="ctr"/>
            <a:endParaRPr lang="en-US" sz="3600" dirty="0">
              <a:latin typeface="Landasans Medium" panose="00000606000000000000" pitchFamily="50" charset="0"/>
            </a:endParaRPr>
          </a:p>
        </p:txBody>
      </p:sp>
      <p:pic>
        <p:nvPicPr>
          <p:cNvPr id="7" name="Picture 6">
            <a:extLst>
              <a:ext uri="{FF2B5EF4-FFF2-40B4-BE49-F238E27FC236}">
                <a16:creationId xmlns:a16="http://schemas.microsoft.com/office/drawing/2014/main" id="{2BE8106A-60B9-FAB3-77FE-636581E48D1C}"/>
              </a:ext>
            </a:extLst>
          </p:cNvPr>
          <p:cNvPicPr>
            <a:picLocks noChangeAspect="1"/>
          </p:cNvPicPr>
          <p:nvPr/>
        </p:nvPicPr>
        <p:blipFill>
          <a:blip r:embed="rId4"/>
          <a:stretch>
            <a:fillRect/>
          </a:stretch>
        </p:blipFill>
        <p:spPr>
          <a:xfrm>
            <a:off x="446704" y="1596325"/>
            <a:ext cx="3786752" cy="2966177"/>
          </a:xfrm>
          <a:prstGeom prst="rect">
            <a:avLst/>
          </a:prstGeom>
        </p:spPr>
      </p:pic>
    </p:spTree>
    <p:extLst>
      <p:ext uri="{BB962C8B-B14F-4D97-AF65-F5344CB8AC3E}">
        <p14:creationId xmlns:p14="http://schemas.microsoft.com/office/powerpoint/2010/main" val="3891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328F61C-F3FC-D37B-2FEC-D7504E0C4F8F}"/>
              </a:ext>
            </a:extLst>
          </p:cNvPr>
          <p:cNvPicPr>
            <a:picLocks noChangeAspect="1"/>
          </p:cNvPicPr>
          <p:nvPr/>
        </p:nvPicPr>
        <p:blipFill>
          <a:blip r:embed="rId3"/>
          <a:stretch>
            <a:fillRect/>
          </a:stretch>
        </p:blipFill>
        <p:spPr>
          <a:xfrm>
            <a:off x="0" y="1"/>
            <a:ext cx="12192000" cy="6857999"/>
          </a:xfrm>
          <a:prstGeom prst="rect">
            <a:avLst/>
          </a:prstGeom>
        </p:spPr>
      </p:pic>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781766-745F-1253-28F3-DEA8459ACC3B}"/>
              </a:ext>
            </a:extLst>
          </p:cNvPr>
          <p:cNvSpPr txBox="1"/>
          <p:nvPr/>
        </p:nvSpPr>
        <p:spPr>
          <a:xfrm>
            <a:off x="5126418" y="565914"/>
            <a:ext cx="6169572" cy="4154984"/>
          </a:xfrm>
          <a:prstGeom prst="rect">
            <a:avLst/>
          </a:prstGeom>
          <a:noFill/>
        </p:spPr>
        <p:txBody>
          <a:bodyPr wrap="square">
            <a:spAutoFit/>
          </a:bodyPr>
          <a:lstStyle/>
          <a:p>
            <a:pPr algn="ctr"/>
            <a:r>
              <a:rPr lang="en-US" sz="4800" b="1" dirty="0">
                <a:latin typeface="Landasans Medium" panose="00000606000000000000" pitchFamily="50" charset="0"/>
              </a:rPr>
              <a:t>That is GOOD NEWS!</a:t>
            </a:r>
          </a:p>
          <a:p>
            <a:pPr algn="ctr"/>
            <a:endParaRPr lang="en-US" sz="3600" dirty="0">
              <a:latin typeface="Landasans Medium" panose="00000606000000000000" pitchFamily="50" charset="0"/>
            </a:endParaRPr>
          </a:p>
          <a:p>
            <a:pPr algn="ctr"/>
            <a:r>
              <a:rPr lang="en-US" sz="3600" dirty="0">
                <a:latin typeface="Landasans Medium" panose="00000606000000000000" pitchFamily="50" charset="0"/>
              </a:rPr>
              <a:t>Romans 1:16  </a:t>
            </a:r>
          </a:p>
          <a:p>
            <a:pPr algn="ctr"/>
            <a:r>
              <a:rPr lang="en-US" sz="3600" dirty="0">
                <a:latin typeface="Landasans Medium" panose="00000606000000000000" pitchFamily="50" charset="0"/>
              </a:rPr>
              <a:t>For I am not ashamed of the </a:t>
            </a:r>
            <a:r>
              <a:rPr lang="en-US" sz="3600" u="sng" dirty="0">
                <a:latin typeface="Landasans Medium" panose="00000606000000000000" pitchFamily="50" charset="0"/>
              </a:rPr>
              <a:t>Gospel of Christ</a:t>
            </a:r>
            <a:r>
              <a:rPr lang="en-US" sz="3600" dirty="0">
                <a:latin typeface="Landasans Medium" panose="00000606000000000000" pitchFamily="50" charset="0"/>
              </a:rPr>
              <a:t>, for it is the </a:t>
            </a:r>
            <a:r>
              <a:rPr lang="en-US" sz="3600" u="sng" dirty="0">
                <a:latin typeface="Landasans Medium" panose="00000606000000000000" pitchFamily="50" charset="0"/>
              </a:rPr>
              <a:t>power of God to Salvation </a:t>
            </a:r>
            <a:r>
              <a:rPr lang="en-US" sz="3600" dirty="0">
                <a:latin typeface="Landasans Medium" panose="00000606000000000000" pitchFamily="50" charset="0"/>
              </a:rPr>
              <a:t>for everyone who believes, for the Jew first and also to the Greek.</a:t>
            </a:r>
          </a:p>
        </p:txBody>
      </p:sp>
      <p:pic>
        <p:nvPicPr>
          <p:cNvPr id="7" name="Picture 6">
            <a:extLst>
              <a:ext uri="{FF2B5EF4-FFF2-40B4-BE49-F238E27FC236}">
                <a16:creationId xmlns:a16="http://schemas.microsoft.com/office/drawing/2014/main" id="{2BE8106A-60B9-FAB3-77FE-636581E48D1C}"/>
              </a:ext>
            </a:extLst>
          </p:cNvPr>
          <p:cNvPicPr>
            <a:picLocks noChangeAspect="1"/>
          </p:cNvPicPr>
          <p:nvPr/>
        </p:nvPicPr>
        <p:blipFill>
          <a:blip r:embed="rId4"/>
          <a:stretch>
            <a:fillRect/>
          </a:stretch>
        </p:blipFill>
        <p:spPr>
          <a:xfrm>
            <a:off x="446704" y="1596325"/>
            <a:ext cx="3786752" cy="2966177"/>
          </a:xfrm>
          <a:prstGeom prst="rect">
            <a:avLst/>
          </a:prstGeom>
        </p:spPr>
      </p:pic>
    </p:spTree>
    <p:extLst>
      <p:ext uri="{BB962C8B-B14F-4D97-AF65-F5344CB8AC3E}">
        <p14:creationId xmlns:p14="http://schemas.microsoft.com/office/powerpoint/2010/main" val="409409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328F61C-F3FC-D37B-2FEC-D7504E0C4F8F}"/>
              </a:ext>
            </a:extLst>
          </p:cNvPr>
          <p:cNvPicPr>
            <a:picLocks noChangeAspect="1"/>
          </p:cNvPicPr>
          <p:nvPr/>
        </p:nvPicPr>
        <p:blipFill>
          <a:blip r:embed="rId3"/>
          <a:stretch>
            <a:fillRect/>
          </a:stretch>
        </p:blipFill>
        <p:spPr>
          <a:xfrm>
            <a:off x="0" y="1"/>
            <a:ext cx="12192000" cy="6857999"/>
          </a:xfrm>
          <a:prstGeom prst="rect">
            <a:avLst/>
          </a:prstGeom>
        </p:spPr>
      </p:pic>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781766-745F-1253-28F3-DEA8459ACC3B}"/>
              </a:ext>
            </a:extLst>
          </p:cNvPr>
          <p:cNvSpPr txBox="1"/>
          <p:nvPr/>
        </p:nvSpPr>
        <p:spPr>
          <a:xfrm>
            <a:off x="5126418" y="565914"/>
            <a:ext cx="6169572" cy="5262979"/>
          </a:xfrm>
          <a:prstGeom prst="rect">
            <a:avLst/>
          </a:prstGeom>
          <a:noFill/>
        </p:spPr>
        <p:txBody>
          <a:bodyPr wrap="square">
            <a:spAutoFit/>
          </a:bodyPr>
          <a:lstStyle/>
          <a:p>
            <a:pPr algn="ctr"/>
            <a:r>
              <a:rPr lang="en-US" sz="4800" b="1" dirty="0">
                <a:latin typeface="Landasans Medium" panose="00000606000000000000" pitchFamily="50" charset="0"/>
              </a:rPr>
              <a:t>Rescue ME, TOO?</a:t>
            </a:r>
          </a:p>
          <a:p>
            <a:pPr algn="ctr"/>
            <a:endParaRPr lang="en-US" sz="3600" dirty="0">
              <a:latin typeface="Landasans Medium" panose="00000606000000000000" pitchFamily="50" charset="0"/>
            </a:endParaRPr>
          </a:p>
          <a:p>
            <a:pPr algn="ctr"/>
            <a:r>
              <a:rPr lang="en-US" sz="3600" dirty="0">
                <a:latin typeface="Landasans Medium" panose="00000606000000000000" pitchFamily="50" charset="0"/>
              </a:rPr>
              <a:t>Romans 10:11-13</a:t>
            </a:r>
          </a:p>
          <a:p>
            <a:pPr algn="ctr"/>
            <a:r>
              <a:rPr lang="en-US" sz="3600" dirty="0">
                <a:latin typeface="Landasans Medium" panose="00000606000000000000" pitchFamily="50" charset="0"/>
              </a:rPr>
              <a:t>For the scripture says, </a:t>
            </a:r>
            <a:r>
              <a:rPr lang="en-US" sz="3600" u="sng" dirty="0">
                <a:latin typeface="Landasans Medium" panose="00000606000000000000" pitchFamily="50" charset="0"/>
              </a:rPr>
              <a:t>WHOEVER</a:t>
            </a:r>
            <a:r>
              <a:rPr lang="en-US" sz="3600" dirty="0">
                <a:latin typeface="Landasans Medium" panose="00000606000000000000" pitchFamily="50" charset="0"/>
              </a:rPr>
              <a:t> believes on HIM will not be put to shame.  For there is no distinction between Jew and Greek, for the same Lord over all is rich to all who call upon Him.  For </a:t>
            </a:r>
            <a:r>
              <a:rPr lang="en-US" sz="3600" u="sng" dirty="0">
                <a:latin typeface="Landasans Medium" panose="00000606000000000000" pitchFamily="50" charset="0"/>
              </a:rPr>
              <a:t>WHOEVER</a:t>
            </a:r>
            <a:r>
              <a:rPr lang="en-US" sz="3600" dirty="0">
                <a:latin typeface="Landasans Medium" panose="00000606000000000000" pitchFamily="50" charset="0"/>
              </a:rPr>
              <a:t> calls on the name of the Lord shall be Saved.  </a:t>
            </a:r>
          </a:p>
        </p:txBody>
      </p:sp>
      <p:pic>
        <p:nvPicPr>
          <p:cNvPr id="7" name="Picture 6">
            <a:extLst>
              <a:ext uri="{FF2B5EF4-FFF2-40B4-BE49-F238E27FC236}">
                <a16:creationId xmlns:a16="http://schemas.microsoft.com/office/drawing/2014/main" id="{2BE8106A-60B9-FAB3-77FE-636581E48D1C}"/>
              </a:ext>
            </a:extLst>
          </p:cNvPr>
          <p:cNvPicPr>
            <a:picLocks noChangeAspect="1"/>
          </p:cNvPicPr>
          <p:nvPr/>
        </p:nvPicPr>
        <p:blipFill>
          <a:blip r:embed="rId4"/>
          <a:stretch>
            <a:fillRect/>
          </a:stretch>
        </p:blipFill>
        <p:spPr>
          <a:xfrm>
            <a:off x="446704" y="1596325"/>
            <a:ext cx="3786752" cy="2966177"/>
          </a:xfrm>
          <a:prstGeom prst="rect">
            <a:avLst/>
          </a:prstGeom>
        </p:spPr>
      </p:pic>
    </p:spTree>
    <p:extLst>
      <p:ext uri="{BB962C8B-B14F-4D97-AF65-F5344CB8AC3E}">
        <p14:creationId xmlns:p14="http://schemas.microsoft.com/office/powerpoint/2010/main" val="181041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328F61C-F3FC-D37B-2FEC-D7504E0C4F8F}"/>
              </a:ext>
            </a:extLst>
          </p:cNvPr>
          <p:cNvPicPr>
            <a:picLocks noChangeAspect="1"/>
          </p:cNvPicPr>
          <p:nvPr/>
        </p:nvPicPr>
        <p:blipFill>
          <a:blip r:embed="rId3"/>
          <a:stretch>
            <a:fillRect/>
          </a:stretch>
        </p:blipFill>
        <p:spPr>
          <a:xfrm>
            <a:off x="0" y="1"/>
            <a:ext cx="12192000" cy="6857999"/>
          </a:xfrm>
          <a:prstGeom prst="rect">
            <a:avLst/>
          </a:prstGeom>
        </p:spPr>
      </p:pic>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781766-745F-1253-28F3-DEA8459ACC3B}"/>
              </a:ext>
            </a:extLst>
          </p:cNvPr>
          <p:cNvSpPr txBox="1"/>
          <p:nvPr/>
        </p:nvSpPr>
        <p:spPr>
          <a:xfrm>
            <a:off x="5126418" y="565914"/>
            <a:ext cx="6169572" cy="3724096"/>
          </a:xfrm>
          <a:prstGeom prst="rect">
            <a:avLst/>
          </a:prstGeom>
          <a:noFill/>
        </p:spPr>
        <p:txBody>
          <a:bodyPr wrap="square">
            <a:spAutoFit/>
          </a:bodyPr>
          <a:lstStyle/>
          <a:p>
            <a:pPr algn="ctr"/>
            <a:r>
              <a:rPr lang="en-US" sz="4800" b="1" dirty="0">
                <a:latin typeface="Landasans Medium" panose="00000606000000000000" pitchFamily="50" charset="0"/>
              </a:rPr>
              <a:t>Rescue ME, TOO?</a:t>
            </a:r>
          </a:p>
          <a:p>
            <a:pPr algn="ctr"/>
            <a:endParaRPr lang="en-US" sz="3600" dirty="0">
              <a:latin typeface="Landasans Medium" panose="00000606000000000000" pitchFamily="50" charset="0"/>
            </a:endParaRPr>
          </a:p>
          <a:p>
            <a:pPr algn="ctr"/>
            <a:r>
              <a:rPr lang="en-US" sz="3600" dirty="0">
                <a:latin typeface="Landasans Medium" panose="00000606000000000000" pitchFamily="50" charset="0"/>
              </a:rPr>
              <a:t>Matthew 7:21</a:t>
            </a:r>
          </a:p>
          <a:p>
            <a:pPr algn="ctr"/>
            <a:r>
              <a:rPr lang="en-US" sz="3600" dirty="0">
                <a:latin typeface="Landasans Medium" panose="00000606000000000000" pitchFamily="50" charset="0"/>
              </a:rPr>
              <a:t>“Not everyone who says to Me, ‘Lord, Lord,’ shall enter the kingdom of heaven, but he who does the will of My Father in heaven. </a:t>
            </a:r>
            <a:r>
              <a:rPr lang="en-US" sz="4400" dirty="0">
                <a:latin typeface="Landasans Medium" panose="00000606000000000000" pitchFamily="50" charset="0"/>
              </a:rPr>
              <a:t>.  </a:t>
            </a:r>
          </a:p>
        </p:txBody>
      </p:sp>
      <p:pic>
        <p:nvPicPr>
          <p:cNvPr id="7" name="Picture 6">
            <a:extLst>
              <a:ext uri="{FF2B5EF4-FFF2-40B4-BE49-F238E27FC236}">
                <a16:creationId xmlns:a16="http://schemas.microsoft.com/office/drawing/2014/main" id="{2BE8106A-60B9-FAB3-77FE-636581E48D1C}"/>
              </a:ext>
            </a:extLst>
          </p:cNvPr>
          <p:cNvPicPr>
            <a:picLocks noChangeAspect="1"/>
          </p:cNvPicPr>
          <p:nvPr/>
        </p:nvPicPr>
        <p:blipFill>
          <a:blip r:embed="rId4"/>
          <a:stretch>
            <a:fillRect/>
          </a:stretch>
        </p:blipFill>
        <p:spPr>
          <a:xfrm>
            <a:off x="446704" y="1596325"/>
            <a:ext cx="3786752" cy="2966177"/>
          </a:xfrm>
          <a:prstGeom prst="rect">
            <a:avLst/>
          </a:prstGeom>
        </p:spPr>
      </p:pic>
    </p:spTree>
    <p:extLst>
      <p:ext uri="{BB962C8B-B14F-4D97-AF65-F5344CB8AC3E}">
        <p14:creationId xmlns:p14="http://schemas.microsoft.com/office/powerpoint/2010/main" val="241832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328F61C-F3FC-D37B-2FEC-D7504E0C4F8F}"/>
              </a:ext>
            </a:extLst>
          </p:cNvPr>
          <p:cNvPicPr>
            <a:picLocks noChangeAspect="1"/>
          </p:cNvPicPr>
          <p:nvPr/>
        </p:nvPicPr>
        <p:blipFill>
          <a:blip r:embed="rId3"/>
          <a:stretch>
            <a:fillRect/>
          </a:stretch>
        </p:blipFill>
        <p:spPr>
          <a:xfrm>
            <a:off x="0" y="1"/>
            <a:ext cx="12192000" cy="6857999"/>
          </a:xfrm>
          <a:prstGeom prst="rect">
            <a:avLst/>
          </a:prstGeom>
        </p:spPr>
      </p:pic>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781766-745F-1253-28F3-DEA8459ACC3B}"/>
              </a:ext>
            </a:extLst>
          </p:cNvPr>
          <p:cNvSpPr txBox="1"/>
          <p:nvPr/>
        </p:nvSpPr>
        <p:spPr>
          <a:xfrm>
            <a:off x="5126418" y="565914"/>
            <a:ext cx="6169572" cy="3046988"/>
          </a:xfrm>
          <a:prstGeom prst="rect">
            <a:avLst/>
          </a:prstGeom>
          <a:noFill/>
        </p:spPr>
        <p:txBody>
          <a:bodyPr wrap="square">
            <a:spAutoFit/>
          </a:bodyPr>
          <a:lstStyle/>
          <a:p>
            <a:pPr algn="ctr"/>
            <a:r>
              <a:rPr lang="en-US" sz="4800" b="1" dirty="0">
                <a:latin typeface="Landasans Medium" panose="00000606000000000000" pitchFamily="50" charset="0"/>
              </a:rPr>
              <a:t>GREAT!  Tell me MORE! </a:t>
            </a:r>
          </a:p>
          <a:p>
            <a:pPr algn="ctr"/>
            <a:endParaRPr lang="en-US" sz="3600" dirty="0">
              <a:latin typeface="Landasans Medium" panose="00000606000000000000" pitchFamily="50" charset="0"/>
            </a:endParaRPr>
          </a:p>
          <a:p>
            <a:pPr algn="ctr"/>
            <a:r>
              <a:rPr lang="en-US" sz="3600" dirty="0">
                <a:latin typeface="Landasans Medium" panose="00000606000000000000" pitchFamily="50" charset="0"/>
              </a:rPr>
              <a:t>Romans 10:17</a:t>
            </a:r>
          </a:p>
          <a:p>
            <a:pPr algn="ctr"/>
            <a:r>
              <a:rPr lang="en-US" sz="3600" dirty="0">
                <a:latin typeface="Landasans Medium" panose="00000606000000000000" pitchFamily="50" charset="0"/>
              </a:rPr>
              <a:t>So, then FAITH comes by hearing, and hearing by the WORD OF GOD  </a:t>
            </a:r>
          </a:p>
        </p:txBody>
      </p:sp>
      <p:pic>
        <p:nvPicPr>
          <p:cNvPr id="7" name="Picture 6">
            <a:extLst>
              <a:ext uri="{FF2B5EF4-FFF2-40B4-BE49-F238E27FC236}">
                <a16:creationId xmlns:a16="http://schemas.microsoft.com/office/drawing/2014/main" id="{2BE8106A-60B9-FAB3-77FE-636581E48D1C}"/>
              </a:ext>
            </a:extLst>
          </p:cNvPr>
          <p:cNvPicPr>
            <a:picLocks noChangeAspect="1"/>
          </p:cNvPicPr>
          <p:nvPr/>
        </p:nvPicPr>
        <p:blipFill>
          <a:blip r:embed="rId4"/>
          <a:stretch>
            <a:fillRect/>
          </a:stretch>
        </p:blipFill>
        <p:spPr>
          <a:xfrm>
            <a:off x="446704" y="1596325"/>
            <a:ext cx="3786752" cy="2966177"/>
          </a:xfrm>
          <a:prstGeom prst="rect">
            <a:avLst/>
          </a:prstGeom>
        </p:spPr>
      </p:pic>
    </p:spTree>
    <p:extLst>
      <p:ext uri="{BB962C8B-B14F-4D97-AF65-F5344CB8AC3E}">
        <p14:creationId xmlns:p14="http://schemas.microsoft.com/office/powerpoint/2010/main" val="425389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328F61C-F3FC-D37B-2FEC-D7504E0C4F8F}"/>
              </a:ext>
            </a:extLst>
          </p:cNvPr>
          <p:cNvPicPr>
            <a:picLocks noChangeAspect="1"/>
          </p:cNvPicPr>
          <p:nvPr/>
        </p:nvPicPr>
        <p:blipFill>
          <a:blip r:embed="rId3"/>
          <a:stretch>
            <a:fillRect/>
          </a:stretch>
        </p:blipFill>
        <p:spPr>
          <a:xfrm>
            <a:off x="0" y="1"/>
            <a:ext cx="12192000" cy="6857999"/>
          </a:xfrm>
          <a:prstGeom prst="rect">
            <a:avLst/>
          </a:prstGeom>
        </p:spPr>
      </p:pic>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781766-745F-1253-28F3-DEA8459ACC3B}"/>
              </a:ext>
            </a:extLst>
          </p:cNvPr>
          <p:cNvSpPr txBox="1"/>
          <p:nvPr/>
        </p:nvSpPr>
        <p:spPr>
          <a:xfrm>
            <a:off x="5126418" y="565914"/>
            <a:ext cx="6169572" cy="5262979"/>
          </a:xfrm>
          <a:prstGeom prst="rect">
            <a:avLst/>
          </a:prstGeom>
          <a:noFill/>
        </p:spPr>
        <p:txBody>
          <a:bodyPr wrap="square">
            <a:spAutoFit/>
          </a:bodyPr>
          <a:lstStyle/>
          <a:p>
            <a:pPr algn="ctr"/>
            <a:r>
              <a:rPr lang="en-US" sz="4800" b="1" dirty="0">
                <a:latin typeface="Landasans Medium" panose="00000606000000000000" pitchFamily="50" charset="0"/>
              </a:rPr>
              <a:t>Do you Believe? Say So!</a:t>
            </a:r>
          </a:p>
          <a:p>
            <a:pPr algn="ctr"/>
            <a:endParaRPr lang="en-US" sz="3600" dirty="0">
              <a:latin typeface="Landasans Medium" panose="00000606000000000000" pitchFamily="50" charset="0"/>
            </a:endParaRPr>
          </a:p>
          <a:p>
            <a:pPr algn="ctr"/>
            <a:r>
              <a:rPr lang="en-US" sz="3600" dirty="0">
                <a:latin typeface="Landasans Medium" panose="00000606000000000000" pitchFamily="50" charset="0"/>
              </a:rPr>
              <a:t>Romans 10:9-10</a:t>
            </a:r>
          </a:p>
          <a:p>
            <a:pPr algn="ctr"/>
            <a:r>
              <a:rPr lang="en-US" sz="3600" dirty="0">
                <a:latin typeface="Landasans Medium" panose="00000606000000000000" pitchFamily="50" charset="0"/>
              </a:rPr>
              <a:t>…that if you </a:t>
            </a:r>
            <a:r>
              <a:rPr lang="en-US" sz="3600" u="sng" dirty="0">
                <a:latin typeface="Landasans Medium" panose="00000606000000000000" pitchFamily="50" charset="0"/>
              </a:rPr>
              <a:t>confess with your mouth the Lord Jesus and believe in your heart </a:t>
            </a:r>
            <a:r>
              <a:rPr lang="en-US" sz="3600" dirty="0">
                <a:latin typeface="Landasans Medium" panose="00000606000000000000" pitchFamily="50" charset="0"/>
              </a:rPr>
              <a:t>that God has raised Him from the dead, you will be saved.  For with the heart one believes unto righteousness, and with the mouth  confession is made unto salvation.  </a:t>
            </a:r>
          </a:p>
        </p:txBody>
      </p:sp>
      <p:pic>
        <p:nvPicPr>
          <p:cNvPr id="7" name="Picture 6">
            <a:extLst>
              <a:ext uri="{FF2B5EF4-FFF2-40B4-BE49-F238E27FC236}">
                <a16:creationId xmlns:a16="http://schemas.microsoft.com/office/drawing/2014/main" id="{2BE8106A-60B9-FAB3-77FE-636581E48D1C}"/>
              </a:ext>
            </a:extLst>
          </p:cNvPr>
          <p:cNvPicPr>
            <a:picLocks noChangeAspect="1"/>
          </p:cNvPicPr>
          <p:nvPr/>
        </p:nvPicPr>
        <p:blipFill>
          <a:blip r:embed="rId4"/>
          <a:stretch>
            <a:fillRect/>
          </a:stretch>
        </p:blipFill>
        <p:spPr>
          <a:xfrm>
            <a:off x="446704" y="1596325"/>
            <a:ext cx="3786752" cy="2966177"/>
          </a:xfrm>
          <a:prstGeom prst="rect">
            <a:avLst/>
          </a:prstGeom>
        </p:spPr>
      </p:pic>
    </p:spTree>
    <p:extLst>
      <p:ext uri="{BB962C8B-B14F-4D97-AF65-F5344CB8AC3E}">
        <p14:creationId xmlns:p14="http://schemas.microsoft.com/office/powerpoint/2010/main" val="320916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BAB23A18-0E66-6012-F0D6-700225E230F4}"/>
              </a:ext>
            </a:extLst>
          </p:cNvPr>
          <p:cNvPicPr>
            <a:picLocks noChangeAspect="1"/>
          </p:cNvPicPr>
          <p:nvPr/>
        </p:nvPicPr>
        <p:blipFill rotWithShape="1">
          <a:blip r:embed="rId3"/>
          <a:srcRect l="1655"/>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2" name="Picture 1">
            <a:extLst>
              <a:ext uri="{FF2B5EF4-FFF2-40B4-BE49-F238E27FC236}">
                <a16:creationId xmlns:a16="http://schemas.microsoft.com/office/drawing/2014/main" id="{8587F675-664A-9EE1-4F8A-8C6B5F0CD46B}"/>
              </a:ext>
            </a:extLst>
          </p:cNvPr>
          <p:cNvPicPr>
            <a:picLocks noChangeAspect="1"/>
          </p:cNvPicPr>
          <p:nvPr/>
        </p:nvPicPr>
        <p:blipFill>
          <a:blip r:embed="rId4"/>
          <a:stretch>
            <a:fillRect/>
          </a:stretch>
        </p:blipFill>
        <p:spPr>
          <a:xfrm>
            <a:off x="3706646" y="4378378"/>
            <a:ext cx="4340728" cy="2200847"/>
          </a:xfrm>
          <a:prstGeom prst="rect">
            <a:avLst/>
          </a:prstGeom>
        </p:spPr>
      </p:pic>
      <p:pic>
        <p:nvPicPr>
          <p:cNvPr id="5" name="Picture 4">
            <a:extLst>
              <a:ext uri="{FF2B5EF4-FFF2-40B4-BE49-F238E27FC236}">
                <a16:creationId xmlns:a16="http://schemas.microsoft.com/office/drawing/2014/main" id="{C1D473C3-8270-53F9-94FB-B6242ED93F80}"/>
              </a:ext>
            </a:extLst>
          </p:cNvPr>
          <p:cNvPicPr>
            <a:picLocks noChangeAspect="1"/>
          </p:cNvPicPr>
          <p:nvPr/>
        </p:nvPicPr>
        <p:blipFill>
          <a:blip r:embed="rId5"/>
          <a:stretch>
            <a:fillRect/>
          </a:stretch>
        </p:blipFill>
        <p:spPr>
          <a:xfrm>
            <a:off x="4936322" y="4631006"/>
            <a:ext cx="1698094" cy="1695590"/>
          </a:xfrm>
          <a:prstGeom prst="rect">
            <a:avLst/>
          </a:prstGeom>
        </p:spPr>
      </p:pic>
    </p:spTree>
    <p:extLst>
      <p:ext uri="{BB962C8B-B14F-4D97-AF65-F5344CB8AC3E}">
        <p14:creationId xmlns:p14="http://schemas.microsoft.com/office/powerpoint/2010/main" val="1397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328F61C-F3FC-D37B-2FEC-D7504E0C4F8F}"/>
              </a:ext>
            </a:extLst>
          </p:cNvPr>
          <p:cNvPicPr>
            <a:picLocks noChangeAspect="1"/>
          </p:cNvPicPr>
          <p:nvPr/>
        </p:nvPicPr>
        <p:blipFill>
          <a:blip r:embed="rId3"/>
          <a:stretch>
            <a:fillRect/>
          </a:stretch>
        </p:blipFill>
        <p:spPr>
          <a:xfrm>
            <a:off x="0" y="-13854"/>
            <a:ext cx="12192000" cy="6857999"/>
          </a:xfrm>
          <a:prstGeom prst="rect">
            <a:avLst/>
          </a:prstGeom>
        </p:spPr>
      </p:pic>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781766-745F-1253-28F3-DEA8459ACC3B}"/>
              </a:ext>
            </a:extLst>
          </p:cNvPr>
          <p:cNvSpPr txBox="1"/>
          <p:nvPr/>
        </p:nvSpPr>
        <p:spPr>
          <a:xfrm>
            <a:off x="5126418" y="565914"/>
            <a:ext cx="6169572" cy="3785652"/>
          </a:xfrm>
          <a:prstGeom prst="rect">
            <a:avLst/>
          </a:prstGeom>
          <a:noFill/>
        </p:spPr>
        <p:txBody>
          <a:bodyPr wrap="square">
            <a:spAutoFit/>
          </a:bodyPr>
          <a:lstStyle/>
          <a:p>
            <a:pPr algn="ctr"/>
            <a:r>
              <a:rPr lang="en-US" sz="4800" b="1" dirty="0">
                <a:latin typeface="Landasans Medium" panose="00000606000000000000" pitchFamily="50" charset="0"/>
              </a:rPr>
              <a:t>No Worries then, I’ll Head Wherever! </a:t>
            </a:r>
          </a:p>
          <a:p>
            <a:pPr algn="ctr"/>
            <a:endParaRPr lang="en-US" sz="3600" dirty="0">
              <a:latin typeface="Landasans Medium" panose="00000606000000000000" pitchFamily="50" charset="0"/>
            </a:endParaRPr>
          </a:p>
          <a:p>
            <a:pPr algn="ctr"/>
            <a:r>
              <a:rPr lang="en-US" sz="3600" dirty="0">
                <a:latin typeface="Landasans Medium" panose="00000606000000000000" pitchFamily="50" charset="0"/>
              </a:rPr>
              <a:t>Romans 6:1</a:t>
            </a:r>
          </a:p>
          <a:p>
            <a:pPr algn="ctr"/>
            <a:r>
              <a:rPr lang="en-US" sz="3600" dirty="0">
                <a:latin typeface="Landasans Medium" panose="00000606000000000000" pitchFamily="50" charset="0"/>
              </a:rPr>
              <a:t>What shall we say then?  Shall we continue in sin that grace may abound?  Certainly not! </a:t>
            </a:r>
          </a:p>
        </p:txBody>
      </p:sp>
      <p:pic>
        <p:nvPicPr>
          <p:cNvPr id="7" name="Picture 6">
            <a:extLst>
              <a:ext uri="{FF2B5EF4-FFF2-40B4-BE49-F238E27FC236}">
                <a16:creationId xmlns:a16="http://schemas.microsoft.com/office/drawing/2014/main" id="{2BE8106A-60B9-FAB3-77FE-636581E48D1C}"/>
              </a:ext>
            </a:extLst>
          </p:cNvPr>
          <p:cNvPicPr>
            <a:picLocks noChangeAspect="1"/>
          </p:cNvPicPr>
          <p:nvPr/>
        </p:nvPicPr>
        <p:blipFill>
          <a:blip r:embed="rId4"/>
          <a:stretch>
            <a:fillRect/>
          </a:stretch>
        </p:blipFill>
        <p:spPr>
          <a:xfrm>
            <a:off x="446704" y="1596325"/>
            <a:ext cx="3786752" cy="2966177"/>
          </a:xfrm>
          <a:prstGeom prst="rect">
            <a:avLst/>
          </a:prstGeom>
        </p:spPr>
      </p:pic>
    </p:spTree>
    <p:extLst>
      <p:ext uri="{BB962C8B-B14F-4D97-AF65-F5344CB8AC3E}">
        <p14:creationId xmlns:p14="http://schemas.microsoft.com/office/powerpoint/2010/main" val="218063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328F61C-F3FC-D37B-2FEC-D7504E0C4F8F}"/>
              </a:ext>
            </a:extLst>
          </p:cNvPr>
          <p:cNvPicPr>
            <a:picLocks noChangeAspect="1"/>
          </p:cNvPicPr>
          <p:nvPr/>
        </p:nvPicPr>
        <p:blipFill>
          <a:blip r:embed="rId3"/>
          <a:stretch>
            <a:fillRect/>
          </a:stretch>
        </p:blipFill>
        <p:spPr>
          <a:xfrm>
            <a:off x="0" y="1"/>
            <a:ext cx="12192000" cy="6857999"/>
          </a:xfrm>
          <a:prstGeom prst="rect">
            <a:avLst/>
          </a:prstGeom>
        </p:spPr>
      </p:pic>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781766-745F-1253-28F3-DEA8459ACC3B}"/>
              </a:ext>
            </a:extLst>
          </p:cNvPr>
          <p:cNvSpPr txBox="1"/>
          <p:nvPr/>
        </p:nvSpPr>
        <p:spPr>
          <a:xfrm>
            <a:off x="5126418" y="565914"/>
            <a:ext cx="6169572" cy="4708981"/>
          </a:xfrm>
          <a:prstGeom prst="rect">
            <a:avLst/>
          </a:prstGeom>
          <a:noFill/>
        </p:spPr>
        <p:txBody>
          <a:bodyPr wrap="square">
            <a:spAutoFit/>
          </a:bodyPr>
          <a:lstStyle/>
          <a:p>
            <a:pPr algn="ctr"/>
            <a:r>
              <a:rPr lang="en-US" sz="4800" b="1" dirty="0">
                <a:latin typeface="Landasans Medium" panose="00000606000000000000" pitchFamily="50" charset="0"/>
              </a:rPr>
              <a:t>Walk a NEW LIFE!</a:t>
            </a:r>
          </a:p>
          <a:p>
            <a:pPr algn="ctr"/>
            <a:endParaRPr lang="en-US" sz="3600" dirty="0">
              <a:latin typeface="Landasans Medium" panose="00000606000000000000" pitchFamily="50" charset="0"/>
            </a:endParaRPr>
          </a:p>
          <a:p>
            <a:pPr algn="ctr"/>
            <a:r>
              <a:rPr lang="en-US" sz="3600" dirty="0">
                <a:latin typeface="Landasans Medium" panose="00000606000000000000" pitchFamily="50" charset="0"/>
              </a:rPr>
              <a:t>Romans 6:4</a:t>
            </a:r>
          </a:p>
          <a:p>
            <a:pPr algn="ctr"/>
            <a:r>
              <a:rPr lang="en-US" sz="3600" dirty="0">
                <a:latin typeface="Landasans Medium" panose="00000606000000000000" pitchFamily="50" charset="0"/>
              </a:rPr>
              <a:t>Therefore, we were </a:t>
            </a:r>
            <a:r>
              <a:rPr lang="en-US" sz="3600" u="sng" dirty="0">
                <a:latin typeface="Landasans Medium" panose="00000606000000000000" pitchFamily="50" charset="0"/>
              </a:rPr>
              <a:t>buried with Him through BAPTISM</a:t>
            </a:r>
            <a:r>
              <a:rPr lang="en-US" sz="3600" dirty="0">
                <a:latin typeface="Landasans Medium" panose="00000606000000000000" pitchFamily="50" charset="0"/>
              </a:rPr>
              <a:t> into death, that just as CHRIST was raised from the dead by the glory of the Father, even so we also should </a:t>
            </a:r>
            <a:r>
              <a:rPr lang="en-US" sz="3600" u="sng" dirty="0">
                <a:latin typeface="Landasans Medium" panose="00000606000000000000" pitchFamily="50" charset="0"/>
              </a:rPr>
              <a:t>walk in newness of life!   </a:t>
            </a:r>
          </a:p>
        </p:txBody>
      </p:sp>
      <p:pic>
        <p:nvPicPr>
          <p:cNvPr id="7" name="Picture 6">
            <a:extLst>
              <a:ext uri="{FF2B5EF4-FFF2-40B4-BE49-F238E27FC236}">
                <a16:creationId xmlns:a16="http://schemas.microsoft.com/office/drawing/2014/main" id="{2BE8106A-60B9-FAB3-77FE-636581E48D1C}"/>
              </a:ext>
            </a:extLst>
          </p:cNvPr>
          <p:cNvPicPr>
            <a:picLocks noChangeAspect="1"/>
          </p:cNvPicPr>
          <p:nvPr/>
        </p:nvPicPr>
        <p:blipFill>
          <a:blip r:embed="rId4"/>
          <a:stretch>
            <a:fillRect/>
          </a:stretch>
        </p:blipFill>
        <p:spPr>
          <a:xfrm>
            <a:off x="446704" y="1596325"/>
            <a:ext cx="3786752" cy="2966177"/>
          </a:xfrm>
          <a:prstGeom prst="rect">
            <a:avLst/>
          </a:prstGeom>
        </p:spPr>
      </p:pic>
    </p:spTree>
    <p:extLst>
      <p:ext uri="{BB962C8B-B14F-4D97-AF65-F5344CB8AC3E}">
        <p14:creationId xmlns:p14="http://schemas.microsoft.com/office/powerpoint/2010/main" val="215564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328F61C-F3FC-D37B-2FEC-D7504E0C4F8F}"/>
              </a:ext>
            </a:extLst>
          </p:cNvPr>
          <p:cNvPicPr>
            <a:picLocks noChangeAspect="1"/>
          </p:cNvPicPr>
          <p:nvPr/>
        </p:nvPicPr>
        <p:blipFill>
          <a:blip r:embed="rId3"/>
          <a:stretch>
            <a:fillRect/>
          </a:stretch>
        </p:blipFill>
        <p:spPr>
          <a:xfrm>
            <a:off x="0" y="1"/>
            <a:ext cx="12192000" cy="6857999"/>
          </a:xfrm>
          <a:prstGeom prst="rect">
            <a:avLst/>
          </a:prstGeom>
        </p:spPr>
      </p:pic>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781766-745F-1253-28F3-DEA8459ACC3B}"/>
              </a:ext>
            </a:extLst>
          </p:cNvPr>
          <p:cNvSpPr txBox="1"/>
          <p:nvPr/>
        </p:nvSpPr>
        <p:spPr>
          <a:xfrm>
            <a:off x="5126418" y="565914"/>
            <a:ext cx="6169572" cy="3600986"/>
          </a:xfrm>
          <a:prstGeom prst="rect">
            <a:avLst/>
          </a:prstGeom>
          <a:noFill/>
        </p:spPr>
        <p:txBody>
          <a:bodyPr wrap="square">
            <a:spAutoFit/>
          </a:bodyPr>
          <a:lstStyle/>
          <a:p>
            <a:pPr algn="ctr"/>
            <a:r>
              <a:rPr lang="en-US" sz="4800" b="1" dirty="0">
                <a:latin typeface="Landasans Medium" panose="00000606000000000000" pitchFamily="50" charset="0"/>
              </a:rPr>
              <a:t>Enjoy PEACE with GOD</a:t>
            </a:r>
          </a:p>
          <a:p>
            <a:pPr algn="ctr"/>
            <a:endParaRPr lang="en-US" sz="3600" dirty="0">
              <a:latin typeface="Landasans Medium" panose="00000606000000000000" pitchFamily="50" charset="0"/>
            </a:endParaRPr>
          </a:p>
          <a:p>
            <a:pPr algn="ctr"/>
            <a:r>
              <a:rPr lang="en-US" sz="3600" dirty="0">
                <a:latin typeface="Landasans Medium" panose="00000606000000000000" pitchFamily="50" charset="0"/>
              </a:rPr>
              <a:t>Romans 5:1</a:t>
            </a:r>
          </a:p>
          <a:p>
            <a:pPr algn="ctr"/>
            <a:r>
              <a:rPr lang="en-US" sz="3600" dirty="0">
                <a:latin typeface="Landasans Medium" panose="00000606000000000000" pitchFamily="50" charset="0"/>
              </a:rPr>
              <a:t>Therefore, having been justified by faith, we have PEACE with GOD through our Lord Jesus Christ.</a:t>
            </a:r>
          </a:p>
        </p:txBody>
      </p:sp>
      <p:pic>
        <p:nvPicPr>
          <p:cNvPr id="7" name="Picture 6">
            <a:extLst>
              <a:ext uri="{FF2B5EF4-FFF2-40B4-BE49-F238E27FC236}">
                <a16:creationId xmlns:a16="http://schemas.microsoft.com/office/drawing/2014/main" id="{2BE8106A-60B9-FAB3-77FE-636581E48D1C}"/>
              </a:ext>
            </a:extLst>
          </p:cNvPr>
          <p:cNvPicPr>
            <a:picLocks noChangeAspect="1"/>
          </p:cNvPicPr>
          <p:nvPr/>
        </p:nvPicPr>
        <p:blipFill>
          <a:blip r:embed="rId4"/>
          <a:stretch>
            <a:fillRect/>
          </a:stretch>
        </p:blipFill>
        <p:spPr>
          <a:xfrm>
            <a:off x="446704" y="1596325"/>
            <a:ext cx="3786752" cy="2966177"/>
          </a:xfrm>
          <a:prstGeom prst="rect">
            <a:avLst/>
          </a:prstGeom>
        </p:spPr>
      </p:pic>
    </p:spTree>
    <p:extLst>
      <p:ext uri="{BB962C8B-B14F-4D97-AF65-F5344CB8AC3E}">
        <p14:creationId xmlns:p14="http://schemas.microsoft.com/office/powerpoint/2010/main" val="285525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328F61C-F3FC-D37B-2FEC-D7504E0C4F8F}"/>
              </a:ext>
            </a:extLst>
          </p:cNvPr>
          <p:cNvPicPr>
            <a:picLocks noChangeAspect="1"/>
          </p:cNvPicPr>
          <p:nvPr/>
        </p:nvPicPr>
        <p:blipFill>
          <a:blip r:embed="rId3"/>
          <a:stretch>
            <a:fillRect/>
          </a:stretch>
        </p:blipFill>
        <p:spPr>
          <a:xfrm>
            <a:off x="0" y="1"/>
            <a:ext cx="12192000" cy="6857999"/>
          </a:xfrm>
          <a:prstGeom prst="rect">
            <a:avLst/>
          </a:prstGeom>
        </p:spPr>
      </p:pic>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781766-745F-1253-28F3-DEA8459ACC3B}"/>
              </a:ext>
            </a:extLst>
          </p:cNvPr>
          <p:cNvSpPr txBox="1"/>
          <p:nvPr/>
        </p:nvSpPr>
        <p:spPr>
          <a:xfrm>
            <a:off x="5126418" y="565914"/>
            <a:ext cx="6169572" cy="3600986"/>
          </a:xfrm>
          <a:prstGeom prst="rect">
            <a:avLst/>
          </a:prstGeom>
          <a:noFill/>
        </p:spPr>
        <p:txBody>
          <a:bodyPr wrap="square">
            <a:spAutoFit/>
          </a:bodyPr>
          <a:lstStyle/>
          <a:p>
            <a:pPr algn="ctr"/>
            <a:r>
              <a:rPr lang="en-US" sz="4800" b="1" dirty="0">
                <a:latin typeface="Landasans Medium" panose="00000606000000000000" pitchFamily="50" charset="0"/>
              </a:rPr>
              <a:t>WALK a NEW LIFE</a:t>
            </a:r>
          </a:p>
          <a:p>
            <a:pPr algn="ctr"/>
            <a:endParaRPr lang="en-US" sz="3600" dirty="0">
              <a:latin typeface="Landasans Medium" panose="00000606000000000000" pitchFamily="50" charset="0"/>
            </a:endParaRPr>
          </a:p>
          <a:p>
            <a:pPr algn="ctr"/>
            <a:r>
              <a:rPr lang="en-US" sz="3600" dirty="0">
                <a:latin typeface="Landasans Medium" panose="00000606000000000000" pitchFamily="50" charset="0"/>
              </a:rPr>
              <a:t>Romans 5:1</a:t>
            </a:r>
          </a:p>
          <a:p>
            <a:pPr algn="ctr"/>
            <a:r>
              <a:rPr lang="en-US" sz="3600" dirty="0">
                <a:latin typeface="Landasans Medium" panose="00000606000000000000" pitchFamily="50" charset="0"/>
              </a:rPr>
              <a:t>Therefore, having been justified by faith, we have PEACE with GOD through our Lord Jesus Christ.</a:t>
            </a:r>
          </a:p>
        </p:txBody>
      </p:sp>
      <p:pic>
        <p:nvPicPr>
          <p:cNvPr id="7" name="Picture 6">
            <a:extLst>
              <a:ext uri="{FF2B5EF4-FFF2-40B4-BE49-F238E27FC236}">
                <a16:creationId xmlns:a16="http://schemas.microsoft.com/office/drawing/2014/main" id="{2BE8106A-60B9-FAB3-77FE-636581E48D1C}"/>
              </a:ext>
            </a:extLst>
          </p:cNvPr>
          <p:cNvPicPr>
            <a:picLocks noChangeAspect="1"/>
          </p:cNvPicPr>
          <p:nvPr/>
        </p:nvPicPr>
        <p:blipFill>
          <a:blip r:embed="rId4"/>
          <a:stretch>
            <a:fillRect/>
          </a:stretch>
        </p:blipFill>
        <p:spPr>
          <a:xfrm>
            <a:off x="446704" y="1596325"/>
            <a:ext cx="3786752" cy="2966177"/>
          </a:xfrm>
          <a:prstGeom prst="rect">
            <a:avLst/>
          </a:prstGeom>
        </p:spPr>
      </p:pic>
    </p:spTree>
    <p:extLst>
      <p:ext uri="{BB962C8B-B14F-4D97-AF65-F5344CB8AC3E}">
        <p14:creationId xmlns:p14="http://schemas.microsoft.com/office/powerpoint/2010/main" val="407691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328F61C-F3FC-D37B-2FEC-D7504E0C4F8F}"/>
              </a:ext>
            </a:extLst>
          </p:cNvPr>
          <p:cNvPicPr>
            <a:picLocks noChangeAspect="1"/>
          </p:cNvPicPr>
          <p:nvPr/>
        </p:nvPicPr>
        <p:blipFill>
          <a:blip r:embed="rId3"/>
          <a:stretch>
            <a:fillRect/>
          </a:stretch>
        </p:blipFill>
        <p:spPr>
          <a:xfrm>
            <a:off x="0" y="1"/>
            <a:ext cx="12192000" cy="6857999"/>
          </a:xfrm>
          <a:prstGeom prst="rect">
            <a:avLst/>
          </a:prstGeom>
        </p:spPr>
      </p:pic>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781766-745F-1253-28F3-DEA8459ACC3B}"/>
              </a:ext>
            </a:extLst>
          </p:cNvPr>
          <p:cNvSpPr txBox="1"/>
          <p:nvPr/>
        </p:nvSpPr>
        <p:spPr>
          <a:xfrm>
            <a:off x="5126418" y="565914"/>
            <a:ext cx="6169572" cy="3600986"/>
          </a:xfrm>
          <a:prstGeom prst="rect">
            <a:avLst/>
          </a:prstGeom>
          <a:noFill/>
        </p:spPr>
        <p:txBody>
          <a:bodyPr wrap="square">
            <a:spAutoFit/>
          </a:bodyPr>
          <a:lstStyle/>
          <a:p>
            <a:pPr algn="ctr"/>
            <a:r>
              <a:rPr lang="en-US" sz="4800" b="1" dirty="0">
                <a:latin typeface="Landasans Medium" panose="00000606000000000000" pitchFamily="50" charset="0"/>
              </a:rPr>
              <a:t>WALK a NEW LIFE</a:t>
            </a:r>
          </a:p>
          <a:p>
            <a:pPr algn="ctr"/>
            <a:endParaRPr lang="en-US" sz="3600" dirty="0">
              <a:latin typeface="Landasans Medium" panose="00000606000000000000" pitchFamily="50" charset="0"/>
            </a:endParaRPr>
          </a:p>
          <a:p>
            <a:pPr algn="ctr"/>
            <a:r>
              <a:rPr lang="en-US" sz="3600" dirty="0">
                <a:latin typeface="Landasans Medium" panose="00000606000000000000" pitchFamily="50" charset="0"/>
              </a:rPr>
              <a:t>Romans 5:1</a:t>
            </a:r>
          </a:p>
          <a:p>
            <a:pPr algn="ctr"/>
            <a:r>
              <a:rPr lang="en-US" sz="3600" dirty="0">
                <a:latin typeface="Landasans Medium" panose="00000606000000000000" pitchFamily="50" charset="0"/>
              </a:rPr>
              <a:t>Therefore, having been justified by faith, we have PEACE with GOD through our Lord Jesus Christ.</a:t>
            </a:r>
          </a:p>
        </p:txBody>
      </p:sp>
      <p:pic>
        <p:nvPicPr>
          <p:cNvPr id="7" name="Picture 6">
            <a:extLst>
              <a:ext uri="{FF2B5EF4-FFF2-40B4-BE49-F238E27FC236}">
                <a16:creationId xmlns:a16="http://schemas.microsoft.com/office/drawing/2014/main" id="{2BE8106A-60B9-FAB3-77FE-636581E48D1C}"/>
              </a:ext>
            </a:extLst>
          </p:cNvPr>
          <p:cNvPicPr>
            <a:picLocks noChangeAspect="1"/>
          </p:cNvPicPr>
          <p:nvPr/>
        </p:nvPicPr>
        <p:blipFill>
          <a:blip r:embed="rId4"/>
          <a:stretch>
            <a:fillRect/>
          </a:stretch>
        </p:blipFill>
        <p:spPr>
          <a:xfrm>
            <a:off x="446704" y="1596325"/>
            <a:ext cx="3786752" cy="2966177"/>
          </a:xfrm>
          <a:prstGeom prst="rect">
            <a:avLst/>
          </a:prstGeom>
        </p:spPr>
      </p:pic>
    </p:spTree>
    <p:extLst>
      <p:ext uri="{BB962C8B-B14F-4D97-AF65-F5344CB8AC3E}">
        <p14:creationId xmlns:p14="http://schemas.microsoft.com/office/powerpoint/2010/main" val="144380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328F61C-F3FC-D37B-2FEC-D7504E0C4F8F}"/>
              </a:ext>
            </a:extLst>
          </p:cNvPr>
          <p:cNvPicPr>
            <a:picLocks noChangeAspect="1"/>
          </p:cNvPicPr>
          <p:nvPr/>
        </p:nvPicPr>
        <p:blipFill>
          <a:blip r:embed="rId3"/>
          <a:stretch>
            <a:fillRect/>
          </a:stretch>
        </p:blipFill>
        <p:spPr>
          <a:xfrm>
            <a:off x="0" y="1"/>
            <a:ext cx="12192000" cy="6857999"/>
          </a:xfrm>
          <a:prstGeom prst="rect">
            <a:avLst/>
          </a:prstGeom>
        </p:spPr>
      </p:pic>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781766-745F-1253-28F3-DEA8459ACC3B}"/>
              </a:ext>
            </a:extLst>
          </p:cNvPr>
          <p:cNvSpPr txBox="1"/>
          <p:nvPr/>
        </p:nvSpPr>
        <p:spPr>
          <a:xfrm>
            <a:off x="5126418" y="565914"/>
            <a:ext cx="6169572" cy="3046988"/>
          </a:xfrm>
          <a:prstGeom prst="rect">
            <a:avLst/>
          </a:prstGeom>
          <a:noFill/>
        </p:spPr>
        <p:txBody>
          <a:bodyPr wrap="square">
            <a:spAutoFit/>
          </a:bodyPr>
          <a:lstStyle/>
          <a:p>
            <a:pPr algn="ctr"/>
            <a:r>
              <a:rPr lang="en-US" sz="4800" b="1" dirty="0">
                <a:latin typeface="Landasans Medium" panose="00000606000000000000" pitchFamily="50" charset="0"/>
              </a:rPr>
              <a:t>No Turning BACK</a:t>
            </a:r>
          </a:p>
          <a:p>
            <a:pPr algn="ctr"/>
            <a:endParaRPr lang="en-US" sz="3600" dirty="0">
              <a:latin typeface="Landasans Medium" panose="00000606000000000000" pitchFamily="50" charset="0"/>
            </a:endParaRPr>
          </a:p>
          <a:p>
            <a:pPr algn="ctr"/>
            <a:r>
              <a:rPr lang="en-US" sz="3600" dirty="0">
                <a:latin typeface="Landasans Medium" panose="00000606000000000000" pitchFamily="50" charset="0"/>
              </a:rPr>
              <a:t>Romans 8:1</a:t>
            </a:r>
          </a:p>
          <a:p>
            <a:pPr algn="ctr"/>
            <a:r>
              <a:rPr lang="en-US" sz="3600" dirty="0">
                <a:latin typeface="Landasans Medium" panose="00000606000000000000" pitchFamily="50" charset="0"/>
              </a:rPr>
              <a:t>There is therefore now </a:t>
            </a:r>
            <a:r>
              <a:rPr lang="en-US" sz="3600" u="sng" dirty="0">
                <a:latin typeface="Landasans Medium" panose="00000606000000000000" pitchFamily="50" charset="0"/>
              </a:rPr>
              <a:t>no condemnation </a:t>
            </a:r>
            <a:r>
              <a:rPr lang="en-US" sz="3600" dirty="0">
                <a:latin typeface="Landasans Medium" panose="00000606000000000000" pitchFamily="50" charset="0"/>
              </a:rPr>
              <a:t>to those who are in Christ Jesus…</a:t>
            </a:r>
          </a:p>
        </p:txBody>
      </p:sp>
      <p:pic>
        <p:nvPicPr>
          <p:cNvPr id="7" name="Picture 6">
            <a:extLst>
              <a:ext uri="{FF2B5EF4-FFF2-40B4-BE49-F238E27FC236}">
                <a16:creationId xmlns:a16="http://schemas.microsoft.com/office/drawing/2014/main" id="{2BE8106A-60B9-FAB3-77FE-636581E48D1C}"/>
              </a:ext>
            </a:extLst>
          </p:cNvPr>
          <p:cNvPicPr>
            <a:picLocks noChangeAspect="1"/>
          </p:cNvPicPr>
          <p:nvPr/>
        </p:nvPicPr>
        <p:blipFill>
          <a:blip r:embed="rId4"/>
          <a:stretch>
            <a:fillRect/>
          </a:stretch>
        </p:blipFill>
        <p:spPr>
          <a:xfrm>
            <a:off x="446704" y="1596325"/>
            <a:ext cx="3786752" cy="2966177"/>
          </a:xfrm>
          <a:prstGeom prst="rect">
            <a:avLst/>
          </a:prstGeom>
        </p:spPr>
      </p:pic>
    </p:spTree>
    <p:extLst>
      <p:ext uri="{BB962C8B-B14F-4D97-AF65-F5344CB8AC3E}">
        <p14:creationId xmlns:p14="http://schemas.microsoft.com/office/powerpoint/2010/main" val="91631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328F61C-F3FC-D37B-2FEC-D7504E0C4F8F}"/>
              </a:ext>
            </a:extLst>
          </p:cNvPr>
          <p:cNvPicPr>
            <a:picLocks noChangeAspect="1"/>
          </p:cNvPicPr>
          <p:nvPr/>
        </p:nvPicPr>
        <p:blipFill>
          <a:blip r:embed="rId3"/>
          <a:stretch>
            <a:fillRect/>
          </a:stretch>
        </p:blipFill>
        <p:spPr>
          <a:xfrm>
            <a:off x="0" y="1"/>
            <a:ext cx="12192000" cy="6857999"/>
          </a:xfrm>
          <a:prstGeom prst="rect">
            <a:avLst/>
          </a:prstGeom>
        </p:spPr>
      </p:pic>
      <p:sp>
        <p:nvSpPr>
          <p:cNvPr id="10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781766-745F-1253-28F3-DEA8459ACC3B}"/>
              </a:ext>
            </a:extLst>
          </p:cNvPr>
          <p:cNvSpPr txBox="1"/>
          <p:nvPr/>
        </p:nvSpPr>
        <p:spPr>
          <a:xfrm>
            <a:off x="5084854" y="544036"/>
            <a:ext cx="6169572" cy="5447645"/>
          </a:xfrm>
          <a:prstGeom prst="rect">
            <a:avLst/>
          </a:prstGeom>
          <a:noFill/>
        </p:spPr>
        <p:txBody>
          <a:bodyPr wrap="square">
            <a:spAutoFit/>
          </a:bodyPr>
          <a:lstStyle/>
          <a:p>
            <a:pPr algn="ctr"/>
            <a:r>
              <a:rPr lang="en-US" sz="4800" b="1" dirty="0">
                <a:latin typeface="Landasans Medium" panose="00000606000000000000" pitchFamily="50" charset="0"/>
              </a:rPr>
              <a:t>Be FREE from SATAN’S control</a:t>
            </a:r>
          </a:p>
          <a:p>
            <a:pPr algn="ctr"/>
            <a:endParaRPr lang="en-US" sz="4800" b="1" dirty="0">
              <a:latin typeface="Landasans Medium" panose="00000606000000000000" pitchFamily="50" charset="0"/>
            </a:endParaRPr>
          </a:p>
          <a:p>
            <a:pPr algn="ctr"/>
            <a:r>
              <a:rPr lang="en-US" sz="3600" dirty="0">
                <a:latin typeface="Landasans Medium" panose="00000606000000000000" pitchFamily="50" charset="0"/>
              </a:rPr>
              <a:t>Romans 8:38-39</a:t>
            </a:r>
          </a:p>
          <a:p>
            <a:pPr algn="ctr"/>
            <a:r>
              <a:rPr lang="en-US" sz="3600" dirty="0">
                <a:latin typeface="Landasans Medium" panose="00000606000000000000" pitchFamily="50" charset="0"/>
              </a:rPr>
              <a:t>For I am persuaded that neither death nor life, nor angels, nor principalities, nor powers, nor things present nor things to come , nor height nor depth, nor any other created things, shall be able to separate us from the lover of God which is in Christ Jesus our Lord.</a:t>
            </a:r>
          </a:p>
        </p:txBody>
      </p:sp>
      <p:pic>
        <p:nvPicPr>
          <p:cNvPr id="7" name="Picture 6">
            <a:extLst>
              <a:ext uri="{FF2B5EF4-FFF2-40B4-BE49-F238E27FC236}">
                <a16:creationId xmlns:a16="http://schemas.microsoft.com/office/drawing/2014/main" id="{2BE8106A-60B9-FAB3-77FE-636581E48D1C}"/>
              </a:ext>
            </a:extLst>
          </p:cNvPr>
          <p:cNvPicPr>
            <a:picLocks noChangeAspect="1"/>
          </p:cNvPicPr>
          <p:nvPr/>
        </p:nvPicPr>
        <p:blipFill>
          <a:blip r:embed="rId4"/>
          <a:stretch>
            <a:fillRect/>
          </a:stretch>
        </p:blipFill>
        <p:spPr>
          <a:xfrm>
            <a:off x="446704" y="1596325"/>
            <a:ext cx="3786752" cy="2966177"/>
          </a:xfrm>
          <a:prstGeom prst="rect">
            <a:avLst/>
          </a:prstGeom>
        </p:spPr>
      </p:pic>
    </p:spTree>
    <p:extLst>
      <p:ext uri="{BB962C8B-B14F-4D97-AF65-F5344CB8AC3E}">
        <p14:creationId xmlns:p14="http://schemas.microsoft.com/office/powerpoint/2010/main" val="426179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D12-4D90-FB54-B613-24399C29BAA5}"/>
              </a:ext>
            </a:extLst>
          </p:cNvPr>
          <p:cNvSpPr>
            <a:spLocks noGrp="1"/>
          </p:cNvSpPr>
          <p:nvPr>
            <p:ph type="title"/>
          </p:nvPr>
        </p:nvSpPr>
        <p:spPr/>
        <p:txBody>
          <a:bodyPr>
            <a:normAutofit/>
          </a:bodyPr>
          <a:lstStyle/>
          <a:p>
            <a:r>
              <a:rPr lang="en-US" sz="5400" b="1" dirty="0"/>
              <a:t>What about those who lived before Jesus?</a:t>
            </a:r>
            <a:endParaRPr lang="en-US" sz="5400" b="1" dirty="0">
              <a:solidFill>
                <a:srgbClr val="C00000"/>
              </a:solidFill>
            </a:endParaRPr>
          </a:p>
        </p:txBody>
      </p:sp>
      <p:sp>
        <p:nvSpPr>
          <p:cNvPr id="3" name="Content Placeholder 2">
            <a:extLst>
              <a:ext uri="{FF2B5EF4-FFF2-40B4-BE49-F238E27FC236}">
                <a16:creationId xmlns:a16="http://schemas.microsoft.com/office/drawing/2014/main" id="{5370A6C7-7DB4-698E-8399-23311B0ECB70}"/>
              </a:ext>
            </a:extLst>
          </p:cNvPr>
          <p:cNvSpPr>
            <a:spLocks noGrp="1"/>
          </p:cNvSpPr>
          <p:nvPr>
            <p:ph idx="1"/>
          </p:nvPr>
        </p:nvSpPr>
        <p:spPr/>
        <p:txBody>
          <a:bodyPr>
            <a:normAutofit/>
          </a:bodyPr>
          <a:lstStyle/>
          <a:p>
            <a:pPr>
              <a:buClr>
                <a:schemeClr val="tx1"/>
              </a:buClr>
            </a:pPr>
            <a:r>
              <a:rPr lang="en-US" sz="4400" b="1" dirty="0">
                <a:solidFill>
                  <a:srgbClr val="7F3A0B"/>
                </a:solidFill>
              </a:rPr>
              <a:t> IMPUTED = CREDITED</a:t>
            </a:r>
          </a:p>
          <a:p>
            <a:pPr lvl="1">
              <a:buClr>
                <a:schemeClr val="tx1"/>
              </a:buClr>
            </a:pPr>
            <a:r>
              <a:rPr lang="en-US" sz="3600" b="1" dirty="0"/>
              <a:t>The righteousness of Christ is imputed to them that believe in him, or so attributed to them as to be considered their own</a:t>
            </a:r>
          </a:p>
          <a:p>
            <a:pPr lvl="1">
              <a:buClr>
                <a:schemeClr val="tx1"/>
              </a:buClr>
            </a:pPr>
            <a:r>
              <a:rPr lang="en-US" sz="3600" b="1" dirty="0"/>
              <a:t>Who needed Imputed righteousness?</a:t>
            </a:r>
          </a:p>
          <a:p>
            <a:pPr lvl="1">
              <a:buClr>
                <a:schemeClr val="tx1"/>
              </a:buClr>
            </a:pPr>
            <a:r>
              <a:rPr lang="en-US" sz="3600" b="1" dirty="0"/>
              <a:t>What does it take to have IMPUTED righteousness?  Romans 4:3; 20-22; </a:t>
            </a:r>
          </a:p>
          <a:p>
            <a:pPr lvl="1">
              <a:buClr>
                <a:schemeClr val="tx1"/>
              </a:buClr>
            </a:pPr>
            <a:r>
              <a:rPr lang="en-US" sz="3600" b="1" dirty="0"/>
              <a:t>What about US?  Romans 4:23-25</a:t>
            </a:r>
          </a:p>
          <a:p>
            <a:pPr lvl="1">
              <a:buClr>
                <a:schemeClr val="tx1"/>
              </a:buClr>
            </a:pPr>
            <a:endParaRPr lang="en-US" sz="4000" b="1" dirty="0">
              <a:solidFill>
                <a:srgbClr val="7F3A0B"/>
              </a:solidFill>
            </a:endParaRPr>
          </a:p>
        </p:txBody>
      </p:sp>
    </p:spTree>
    <p:extLst>
      <p:ext uri="{BB962C8B-B14F-4D97-AF65-F5344CB8AC3E}">
        <p14:creationId xmlns:p14="http://schemas.microsoft.com/office/powerpoint/2010/main" val="388901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BAB23A18-0E66-6012-F0D6-700225E230F4}"/>
              </a:ext>
            </a:extLst>
          </p:cNvPr>
          <p:cNvPicPr>
            <a:picLocks noChangeAspect="1"/>
          </p:cNvPicPr>
          <p:nvPr/>
        </p:nvPicPr>
        <p:blipFill rotWithShape="1">
          <a:blip r:embed="rId3"/>
          <a:srcRect l="1655"/>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481941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2D2CB32D-0349-8565-D709-9BEC7F6F3804}"/>
              </a:ext>
            </a:extLst>
          </p:cNvPr>
          <p:cNvPicPr>
            <a:picLocks noChangeAspect="1"/>
          </p:cNvPicPr>
          <p:nvPr/>
        </p:nvPicPr>
        <p:blipFill rotWithShape="1">
          <a:blip r:embed="rId3"/>
          <a:srcRect l="1583" r="72"/>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601496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F2E858B6-9862-4A89-4070-1C9EB426FC4D}"/>
              </a:ext>
            </a:extLst>
          </p:cNvPr>
          <p:cNvPicPr>
            <a:picLocks noChangeAspect="1"/>
          </p:cNvPicPr>
          <p:nvPr/>
        </p:nvPicPr>
        <p:blipFill rotWithShape="1">
          <a:blip r:embed="rId3"/>
          <a:srcRect r="1316"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5" name="Rectangle 4">
            <a:extLst>
              <a:ext uri="{FF2B5EF4-FFF2-40B4-BE49-F238E27FC236}">
                <a16:creationId xmlns:a16="http://schemas.microsoft.com/office/drawing/2014/main" id="{A94638A3-0419-680A-5285-6627E021C8D3}"/>
              </a:ext>
            </a:extLst>
          </p:cNvPr>
          <p:cNvSpPr/>
          <p:nvPr/>
        </p:nvSpPr>
        <p:spPr>
          <a:xfrm>
            <a:off x="3848100" y="4602480"/>
            <a:ext cx="4495800" cy="167481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dirty="0"/>
              <a:t>REDEMPTION &amp; Salvation</a:t>
            </a:r>
          </a:p>
        </p:txBody>
      </p:sp>
      <p:sp>
        <p:nvSpPr>
          <p:cNvPr id="4" name="TextBox 3">
            <a:extLst>
              <a:ext uri="{FF2B5EF4-FFF2-40B4-BE49-F238E27FC236}">
                <a16:creationId xmlns:a16="http://schemas.microsoft.com/office/drawing/2014/main" id="{4D412B9A-4374-7FE1-E6FE-646CF4CAB024}"/>
              </a:ext>
            </a:extLst>
          </p:cNvPr>
          <p:cNvSpPr txBox="1"/>
          <p:nvPr/>
        </p:nvSpPr>
        <p:spPr>
          <a:xfrm>
            <a:off x="171724" y="1579417"/>
            <a:ext cx="3551216" cy="4154984"/>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sz="2400" dirty="0"/>
              <a:t>Titus 1:1-2	</a:t>
            </a:r>
          </a:p>
          <a:p>
            <a:r>
              <a:rPr lang="en-US" sz="2400" dirty="0"/>
              <a:t>Paul, a bondservant of God and an apostle of Jesus Christ, according to the faith of God’s elect and the acknowledgment of the truth which accords with godliness, in hope of eternal life which God, who cannot lie, promised </a:t>
            </a:r>
            <a:r>
              <a:rPr lang="en-US" sz="2400" u="sng" dirty="0"/>
              <a:t>before time began</a:t>
            </a:r>
            <a:r>
              <a:rPr lang="en-US" sz="2400" dirty="0"/>
              <a:t>,</a:t>
            </a:r>
          </a:p>
        </p:txBody>
      </p:sp>
      <p:sp>
        <p:nvSpPr>
          <p:cNvPr id="6" name="TextBox 5">
            <a:extLst>
              <a:ext uri="{FF2B5EF4-FFF2-40B4-BE49-F238E27FC236}">
                <a16:creationId xmlns:a16="http://schemas.microsoft.com/office/drawing/2014/main" id="{BC0F2262-8043-1344-80C5-7D7E6F5E0EE0}"/>
              </a:ext>
            </a:extLst>
          </p:cNvPr>
          <p:cNvSpPr txBox="1"/>
          <p:nvPr/>
        </p:nvSpPr>
        <p:spPr>
          <a:xfrm>
            <a:off x="8512671" y="1948749"/>
            <a:ext cx="3551216" cy="341632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sz="2400" dirty="0"/>
              <a:t>1 Tim 1:9</a:t>
            </a:r>
          </a:p>
          <a:p>
            <a:r>
              <a:rPr lang="en-US" sz="2400" dirty="0"/>
              <a:t>..who has saved us and called us with a holy calling, not according to our works, but according to His own purpose and grace which was given to us in Christ Jesus </a:t>
            </a:r>
            <a:r>
              <a:rPr lang="en-US" sz="2400" u="sng" dirty="0"/>
              <a:t>before time began</a:t>
            </a:r>
            <a:r>
              <a:rPr lang="en-US" sz="2400" dirty="0"/>
              <a:t>, </a:t>
            </a:r>
          </a:p>
        </p:txBody>
      </p:sp>
    </p:spTree>
    <p:extLst>
      <p:ext uri="{BB962C8B-B14F-4D97-AF65-F5344CB8AC3E}">
        <p14:creationId xmlns:p14="http://schemas.microsoft.com/office/powerpoint/2010/main" val="77495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460F8-7073-9FC1-FC04-CA535049EE88}"/>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3B5ADFA-77AE-1B22-F2F7-D78A3EEBFFAB}"/>
              </a:ext>
            </a:extLst>
          </p:cNvPr>
          <p:cNvSpPr txBox="1"/>
          <p:nvPr/>
        </p:nvSpPr>
        <p:spPr>
          <a:xfrm>
            <a:off x="0" y="3044279"/>
            <a:ext cx="12191999" cy="1107996"/>
          </a:xfrm>
          <a:prstGeom prst="rect">
            <a:avLst/>
          </a:prstGeom>
          <a:noFill/>
        </p:spPr>
        <p:txBody>
          <a:bodyPr wrap="square" rtlCol="0">
            <a:spAutoFit/>
          </a:bodyPr>
          <a:lstStyle/>
          <a:p>
            <a:pPr algn="ctr"/>
            <a:r>
              <a:rPr lang="en-US" sz="6600" b="1" dirty="0">
                <a:solidFill>
                  <a:schemeClr val="accent2">
                    <a:lumMod val="50000"/>
                  </a:schemeClr>
                </a:solidFill>
                <a:latin typeface="Landasans Medium" panose="00000606000000000000" charset="0"/>
                <a:ea typeface="Source Sans Pro Black" panose="020B0803030403020204" pitchFamily="34" charset="0"/>
              </a:rPr>
              <a:t>Redemption</a:t>
            </a:r>
          </a:p>
        </p:txBody>
      </p:sp>
    </p:spTree>
    <p:extLst>
      <p:ext uri="{BB962C8B-B14F-4D97-AF65-F5344CB8AC3E}">
        <p14:creationId xmlns:p14="http://schemas.microsoft.com/office/powerpoint/2010/main" val="2745203867"/>
      </p:ext>
    </p:extLst>
  </p:cSld>
  <p:clrMapOvr>
    <a:masterClrMapping/>
  </p:clrMapOvr>
</p:sld>
</file>

<file path=ppt/theme/theme1.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2810</TotalTime>
  <Words>4204</Words>
  <Application>Microsoft Office PowerPoint</Application>
  <PresentationFormat>Widescreen</PresentationFormat>
  <Paragraphs>420</Paragraphs>
  <Slides>57</Slides>
  <Notes>57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Calibri</vt:lpstr>
      <vt:lpstr>Landasans Medium</vt:lpstr>
      <vt:lpstr>-apple-system</vt:lpstr>
      <vt:lpstr>Leelawadee</vt:lpstr>
      <vt:lpstr>Jumble</vt:lpstr>
      <vt:lpstr>Arial</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REDEMPTION:  A DIVINE EXCHANGE</vt:lpstr>
      <vt:lpstr>REDEMPTION:  A DIVINE EXCHANGE</vt:lpstr>
      <vt:lpstr>PowerPoint Presentation</vt:lpstr>
      <vt:lpstr>PowerPoint Presentation</vt:lpstr>
      <vt:lpstr>PowerPoint Presentation</vt:lpstr>
      <vt:lpstr>REDEMPTION:  A DIVINE EXCHANGE</vt:lpstr>
      <vt:lpstr>REDEMPTION:  A DIVINE EXCHANGE</vt:lpstr>
      <vt:lpstr>REDEMPTION:  A DIVINE EXCHANGE</vt:lpstr>
      <vt:lpstr>REDEMPTION:  A DIVINE EXCHANGE</vt:lpstr>
      <vt:lpstr>REDEMPTION:  A DIVINE EXCHANGE</vt:lpstr>
      <vt:lpstr>REDEMPTION:  A DIVINE EXCHANGE</vt:lpstr>
      <vt:lpstr>REDEMPTION:  A DIVINE EXCHANGE</vt:lpstr>
      <vt:lpstr>REDEMPTION:  A DIVINE EXCHANGE</vt:lpstr>
      <vt:lpstr>REDEMPTION:  A DIVINE EXCHANGE</vt:lpstr>
      <vt:lpstr>REDEMPTION:  A DIVINE EXCHANGE</vt:lpstr>
      <vt:lpstr>REDEMPTION:  A DIVINE EXCHANGE</vt:lpstr>
      <vt:lpstr>REDEMPTION:  A DIVINE EXCHANGE</vt:lpstr>
      <vt:lpstr>REDEMPTION:  A DIVINE EXCHANGE</vt:lpstr>
      <vt:lpstr>REDEMPTION:  A DIVINE EXCHANGE</vt:lpstr>
      <vt:lpstr>REDEMPTION:  A DIVINE EXCHANGE</vt:lpstr>
      <vt:lpstr>REDEMPTION:  A DIVINE EXCHANGE</vt:lpstr>
      <vt:lpstr>REDEMPTION:  A DIVINE EXCHANGE</vt:lpstr>
      <vt:lpstr>Who would like a piece of gum?</vt:lpstr>
      <vt:lpstr>PowerPoint Presentation</vt:lpstr>
      <vt:lpstr>PowerPoint Presentation</vt:lpstr>
      <vt:lpstr>What is SALVATION?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those who lived before Jesus?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103.129.199.200-KENNETH-nekfuQ35xYx@;Gay, Kenneth</dc:creator>
  <cp:lastModifiedBy>Ken Gay</cp:lastModifiedBy>
  <cp:revision>28</cp:revision>
  <cp:lastPrinted>2023-02-08T19:23:28Z</cp:lastPrinted>
  <dcterms:created xsi:type="dcterms:W3CDTF">2022-12-01T01:06:38Z</dcterms:created>
  <dcterms:modified xsi:type="dcterms:W3CDTF">2023-03-08T19:31:01Z</dcterms:modified>
</cp:coreProperties>
</file>